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77" r:id="rId3"/>
    <p:sldId id="279" r:id="rId4"/>
    <p:sldId id="280" r:id="rId5"/>
    <p:sldId id="281" r:id="rId6"/>
    <p:sldId id="285" r:id="rId7"/>
    <p:sldId id="289" r:id="rId8"/>
    <p:sldId id="290" r:id="rId9"/>
    <p:sldId id="317" r:id="rId10"/>
    <p:sldId id="291" r:id="rId11"/>
    <p:sldId id="296" r:id="rId12"/>
    <p:sldId id="292" r:id="rId13"/>
    <p:sldId id="321" r:id="rId14"/>
    <p:sldId id="293" r:id="rId15"/>
    <p:sldId id="294" r:id="rId16"/>
    <p:sldId id="295" r:id="rId17"/>
    <p:sldId id="298" r:id="rId18"/>
    <p:sldId id="320" r:id="rId19"/>
    <p:sldId id="278" r:id="rId20"/>
    <p:sldId id="299" r:id="rId21"/>
    <p:sldId id="304" r:id="rId22"/>
    <p:sldId id="302" r:id="rId23"/>
    <p:sldId id="303" r:id="rId24"/>
    <p:sldId id="305" r:id="rId25"/>
    <p:sldId id="286" r:id="rId26"/>
    <p:sldId id="300" r:id="rId27"/>
    <p:sldId id="308" r:id="rId28"/>
    <p:sldId id="306" r:id="rId29"/>
    <p:sldId id="307" r:id="rId30"/>
    <p:sldId id="287" r:id="rId31"/>
    <p:sldId id="309" r:id="rId32"/>
    <p:sldId id="318" r:id="rId33"/>
    <p:sldId id="319" r:id="rId34"/>
    <p:sldId id="310" r:id="rId35"/>
    <p:sldId id="311" r:id="rId36"/>
    <p:sldId id="288" r:id="rId37"/>
    <p:sldId id="313" r:id="rId38"/>
    <p:sldId id="314" r:id="rId39"/>
    <p:sldId id="315" r:id="rId40"/>
    <p:sldId id="312" r:id="rId41"/>
    <p:sldId id="266" r:id="rId42"/>
  </p:sldIdLst>
  <p:sldSz cx="9144000" cy="5143500" type="screen16x9"/>
  <p:notesSz cx="6858000" cy="9144000"/>
  <p:embeddedFontLst>
    <p:embeddedFont>
      <p:font typeface="Cambria Math" panose="02040503050406030204" pitchFamily="18" charset="0"/>
      <p:regular r:id="rId44"/>
    </p:embeddedFont>
    <p:embeddedFont>
      <p:font typeface="Garamond" panose="02020404030301010803" pitchFamily="18" charset="0"/>
      <p:regular r:id="rId45"/>
      <p:bold r:id="rId46"/>
      <p:italic r:id="rId47"/>
    </p:embeddedFont>
    <p:embeddedFont>
      <p:font typeface="Lucida Console" panose="020B0609040504020204" pitchFamily="49"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pzwKO32BlrAjDNtKihviz2S0kx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86"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353320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323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0141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hyperlink" Target="https://tinyurl.com/yyepwjpt"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hyperlink" Target="https://www.oracle.com/java/technologies/downloads/?er=221886#java8"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atastackhub.com/top-tools/open-source-big-data-tools/"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294288" y="3355238"/>
            <a:ext cx="2028825" cy="695325"/>
          </a:xfrm>
          <a:prstGeom prst="rect">
            <a:avLst/>
          </a:prstGeom>
          <a:noFill/>
          <a:ln>
            <a:noFill/>
          </a:ln>
        </p:spPr>
      </p:pic>
      <p:pic>
        <p:nvPicPr>
          <p:cNvPr id="55" name="Google Shape;55;p1"/>
          <p:cNvPicPr preferRelativeResize="0"/>
          <p:nvPr/>
        </p:nvPicPr>
        <p:blipFill rotWithShape="1">
          <a:blip r:embed="rId4">
            <a:alphaModFix/>
          </a:blip>
          <a:srcRect/>
          <a:stretch/>
        </p:blipFill>
        <p:spPr>
          <a:xfrm>
            <a:off x="0" y="1020725"/>
            <a:ext cx="9144000" cy="2321107"/>
          </a:xfrm>
          <a:prstGeom prst="rect">
            <a:avLst/>
          </a:prstGeom>
          <a:noFill/>
          <a:ln>
            <a:noFill/>
          </a:ln>
        </p:spPr>
      </p:pic>
      <p:sp>
        <p:nvSpPr>
          <p:cNvPr id="57" name="Google Shape;57;p1"/>
          <p:cNvSpPr/>
          <p:nvPr/>
        </p:nvSpPr>
        <p:spPr>
          <a:xfrm>
            <a:off x="481113" y="1713904"/>
            <a:ext cx="8382784" cy="934748"/>
          </a:xfrm>
          <a:prstGeom prst="rect">
            <a:avLst/>
          </a:prstGeom>
          <a:noFill/>
          <a:ln>
            <a:noFill/>
          </a:ln>
        </p:spPr>
        <p:txBody>
          <a:bodyPr spcFirstLastPara="1" wrap="square" lIns="91425" tIns="45700" rIns="91425" bIns="45700" anchor="t" anchorCtr="0">
            <a:noAutofit/>
          </a:bodyPr>
          <a:lstStyle/>
          <a:p>
            <a:pPr lvl="0" algn="ctr">
              <a:buSzPts val="4400"/>
            </a:pPr>
            <a:r>
              <a:rPr lang="en-US" sz="5400" b="1" i="0" u="none" strike="noStrike" cap="none" dirty="0">
                <a:solidFill>
                  <a:schemeClr val="bg1"/>
                </a:solidFill>
                <a:latin typeface="Garamond" panose="02020404030301010803" pitchFamily="18" charset="0"/>
                <a:ea typeface="Garamond"/>
                <a:cs typeface="Garamond"/>
                <a:sym typeface="Garamond"/>
              </a:rPr>
              <a:t>Big Data Modeling with R</a:t>
            </a:r>
          </a:p>
        </p:txBody>
      </p:sp>
      <p:grpSp>
        <p:nvGrpSpPr>
          <p:cNvPr id="6" name="Group 5"/>
          <p:cNvGrpSpPr/>
          <p:nvPr/>
        </p:nvGrpSpPr>
        <p:grpSpPr>
          <a:xfrm>
            <a:off x="0" y="4280240"/>
            <a:ext cx="9144000" cy="867043"/>
            <a:chOff x="0" y="4280240"/>
            <a:chExt cx="9144000" cy="867043"/>
          </a:xfrm>
        </p:grpSpPr>
        <p:pic>
          <p:nvPicPr>
            <p:cNvPr id="15" name="Google Shape;78;p3"/>
            <p:cNvPicPr preferRelativeResize="0"/>
            <p:nvPr/>
          </p:nvPicPr>
          <p:blipFill rotWithShape="1">
            <a:blip r:embed="rId5"/>
            <a:srcRect/>
            <a:stretch>
              <a:fillRect/>
            </a:stretch>
          </p:blipFill>
          <p:spPr>
            <a:xfrm>
              <a:off x="1439637" y="4280240"/>
              <a:ext cx="1014691" cy="225157"/>
            </a:xfrm>
            <a:prstGeom prst="rect">
              <a:avLst/>
            </a:prstGeom>
            <a:noFill/>
            <a:ln>
              <a:noFill/>
            </a:ln>
          </p:spPr>
        </p:pic>
        <p:pic>
          <p:nvPicPr>
            <p:cNvPr id="18" name="Picture 17" descr="SICSS Calabar 2024 Organizers"/>
            <p:cNvPicPr>
              <a:picLocks noChangeAspect="1"/>
            </p:cNvPicPr>
            <p:nvPr/>
          </p:nvPicPr>
          <p:blipFill>
            <a:blip r:embed="rId6"/>
            <a:stretch>
              <a:fillRect/>
            </a:stretch>
          </p:blipFill>
          <p:spPr>
            <a:xfrm>
              <a:off x="5585122" y="4419264"/>
              <a:ext cx="3558878" cy="724236"/>
            </a:xfrm>
            <a:prstGeom prst="rect">
              <a:avLst/>
            </a:prstGeom>
          </p:spPr>
        </p:pic>
        <p:pic>
          <p:nvPicPr>
            <p:cNvPr id="19" name="Picture 18" descr="SICSS Calabar 2024 logo"/>
            <p:cNvPicPr>
              <a:picLocks noChangeAspect="1"/>
            </p:cNvPicPr>
            <p:nvPr/>
          </p:nvPicPr>
          <p:blipFill>
            <a:blip r:embed="rId7"/>
            <a:stretch>
              <a:fillRect/>
            </a:stretch>
          </p:blipFill>
          <p:spPr>
            <a:xfrm>
              <a:off x="0" y="4404367"/>
              <a:ext cx="1791638" cy="742916"/>
            </a:xfrm>
            <a:prstGeom prst="rect">
              <a:avLst/>
            </a:prstGeom>
          </p:spPr>
        </p:pic>
        <p:pic>
          <p:nvPicPr>
            <p:cNvPr id="2" name="Picture 1"/>
            <p:cNvPicPr>
              <a:picLocks noChangeAspect="1"/>
            </p:cNvPicPr>
            <p:nvPr/>
          </p:nvPicPr>
          <p:blipFill>
            <a:blip r:embed="rId8"/>
            <a:stretch>
              <a:fillRect/>
            </a:stretch>
          </p:blipFill>
          <p:spPr>
            <a:xfrm>
              <a:off x="2297890" y="4511941"/>
              <a:ext cx="2979820" cy="539112"/>
            </a:xfrm>
            <a:prstGeom prst="rect">
              <a:avLst/>
            </a:prstGeom>
          </p:spPr>
        </p:pic>
        <p:cxnSp>
          <p:nvCxnSpPr>
            <p:cNvPr id="23" name="Straight Connector 22"/>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Suggestions</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lnSpcReduction="10000"/>
          </a:bodyPr>
          <a:lstStyle/>
          <a:p>
            <a:r>
              <a:rPr lang="en-US" sz="2100" dirty="0">
                <a:latin typeface="Garamond" panose="02020404030301010803" pitchFamily="18" charset="0"/>
              </a:rPr>
              <a:t>Obtain a strong computer (multiple and faster CPUs, more memory)</a:t>
            </a:r>
          </a:p>
          <a:p>
            <a:endParaRPr lang="en-US" sz="2100" dirty="0">
              <a:latin typeface="Garamond" panose="02020404030301010803" pitchFamily="18" charset="0"/>
            </a:endParaRPr>
          </a:p>
          <a:p>
            <a:r>
              <a:rPr lang="en-US" sz="2100" dirty="0">
                <a:latin typeface="Garamond" panose="02020404030301010803" pitchFamily="18" charset="0"/>
              </a:rPr>
              <a:t>If memory is a problem, then access the data differently or split up the data.</a:t>
            </a:r>
          </a:p>
          <a:p>
            <a:endParaRPr lang="en-US" sz="2100" dirty="0">
              <a:latin typeface="Garamond" panose="02020404030301010803" pitchFamily="18" charset="0"/>
            </a:endParaRPr>
          </a:p>
          <a:p>
            <a:r>
              <a:rPr lang="en-US" sz="2100" dirty="0">
                <a:latin typeface="Garamond" panose="02020404030301010803" pitchFamily="18" charset="0"/>
              </a:rPr>
              <a:t>Preview/visualize a subset of big data using a program, not the entire raw data.</a:t>
            </a:r>
          </a:p>
          <a:p>
            <a:endParaRPr lang="en-US" sz="2100" dirty="0">
              <a:latin typeface="Garamond" panose="02020404030301010803" pitchFamily="18" charset="0"/>
            </a:endParaRPr>
          </a:p>
          <a:p>
            <a:r>
              <a:rPr lang="en-US" sz="2100" dirty="0">
                <a:latin typeface="Garamond" panose="02020404030301010803" pitchFamily="18" charset="0"/>
              </a:rPr>
              <a:t>Consider parallel computing and cloud computing.</a:t>
            </a:r>
          </a:p>
          <a:p>
            <a:endParaRPr lang="en-US" sz="2100" dirty="0">
              <a:latin typeface="Garamond" panose="02020404030301010803" pitchFamily="18" charset="0"/>
            </a:endParaRPr>
          </a:p>
          <a:p>
            <a:r>
              <a:rPr lang="en-US" sz="2100" dirty="0">
                <a:latin typeface="Garamond" panose="02020404030301010803" pitchFamily="18" charset="0"/>
              </a:rPr>
              <a:t>Profile big tasks (in R) to cut down on computational time.</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2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1774140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Benchmarking</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Assess the speed and performance of your system and compare the results with other systems.</a:t>
            </a:r>
          </a:p>
          <a:p>
            <a:pPr marL="114300" indent="0">
              <a:buNone/>
            </a:pPr>
            <a:endParaRPr lang="en-US" sz="2400" dirty="0">
              <a:latin typeface="Garamond" panose="02020404030301010803" pitchFamily="18" charset="0"/>
            </a:endParaRPr>
          </a:p>
          <a:p>
            <a:pPr marL="114300" indent="0" algn="ctr">
              <a:buNone/>
            </a:pPr>
            <a:r>
              <a:rPr lang="en-US" sz="2800" dirty="0" err="1">
                <a:solidFill>
                  <a:schemeClr val="accent1">
                    <a:lumMod val="75000"/>
                  </a:schemeClr>
                </a:solidFill>
                <a:latin typeface="Lucida Console" panose="020B0609040504020204" pitchFamily="49" charset="0"/>
              </a:rPr>
              <a:t>benchmark_std</a:t>
            </a:r>
            <a:r>
              <a:rPr lang="en-US" sz="2800" dirty="0">
                <a:solidFill>
                  <a:schemeClr val="accent1">
                    <a:lumMod val="75000"/>
                  </a:schemeClr>
                </a:solidFill>
                <a:latin typeface="Lucida Console" panose="020B0609040504020204" pitchFamily="49" charset="0"/>
              </a:rPr>
              <a:t>() {</a:t>
            </a:r>
            <a:r>
              <a:rPr lang="en-US" sz="2800" dirty="0" err="1">
                <a:solidFill>
                  <a:schemeClr val="accent1">
                    <a:lumMod val="75000"/>
                  </a:schemeClr>
                </a:solidFill>
                <a:latin typeface="Lucida Console" panose="020B0609040504020204" pitchFamily="49" charset="0"/>
              </a:rPr>
              <a:t>benchmarkme</a:t>
            </a:r>
            <a:r>
              <a:rPr lang="en-US" sz="2800" dirty="0">
                <a:solidFill>
                  <a:schemeClr val="accent1">
                    <a:lumMod val="75000"/>
                  </a:schemeClr>
                </a:solidFill>
                <a:latin typeface="Lucida Console" panose="020B0609040504020204" pitchFamily="49" charset="0"/>
              </a:rPr>
              <a:t>}</a:t>
            </a:r>
          </a:p>
          <a:p>
            <a:pPr marL="114300" indent="0" algn="ctr">
              <a:buNone/>
            </a:pPr>
            <a:r>
              <a:rPr lang="en-US" sz="2800" dirty="0" err="1">
                <a:solidFill>
                  <a:schemeClr val="accent1">
                    <a:lumMod val="75000"/>
                  </a:schemeClr>
                </a:solidFill>
                <a:latin typeface="Lucida Console" panose="020B0609040504020204" pitchFamily="49" charset="0"/>
              </a:rPr>
              <a:t>benchmark_io</a:t>
            </a:r>
            <a:r>
              <a:rPr lang="en-US" sz="2800" dirty="0">
                <a:solidFill>
                  <a:schemeClr val="accent1">
                    <a:lumMod val="75000"/>
                  </a:schemeClr>
                </a:solidFill>
                <a:latin typeface="Lucida Console" panose="020B0609040504020204" pitchFamily="49" charset="0"/>
              </a:rPr>
              <a:t>() {</a:t>
            </a:r>
            <a:r>
              <a:rPr lang="en-US" sz="2800" dirty="0" err="1">
                <a:solidFill>
                  <a:schemeClr val="accent1">
                    <a:lumMod val="75000"/>
                  </a:schemeClr>
                </a:solidFill>
                <a:latin typeface="Lucida Console" panose="020B0609040504020204" pitchFamily="49" charset="0"/>
              </a:rPr>
              <a:t>benchmarkme</a:t>
            </a:r>
            <a:r>
              <a:rPr lang="en-US" sz="2800" dirty="0">
                <a:solidFill>
                  <a:schemeClr val="accent1">
                    <a:lumMod val="75000"/>
                  </a:schemeClr>
                </a:solidFill>
                <a:latin typeface="Lucida Console" panose="020B0609040504020204" pitchFamily="49" charset="0"/>
              </a:rPr>
              <a:t>}</a:t>
            </a:r>
          </a:p>
          <a:p>
            <a:pPr marL="114300" indent="0" algn="ctr">
              <a:buNone/>
            </a:pPr>
            <a:endParaRPr lang="en-US" sz="2800" dirty="0">
              <a:solidFill>
                <a:schemeClr val="accent1">
                  <a:lumMod val="75000"/>
                </a:schemeClr>
              </a:solidFill>
              <a:latin typeface="Lucida Console" panose="020B0609040504020204" pitchFamily="49"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8758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180128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Exploratory Data Analysis (EDA)</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pPr marL="114300" indent="0">
              <a:buNone/>
            </a:pPr>
            <a:r>
              <a:rPr lang="en-US" sz="2400" dirty="0">
                <a:latin typeface="Garamond" panose="02020404030301010803" pitchFamily="18" charset="0"/>
              </a:rPr>
              <a:t>Framework for data science:</a:t>
            </a: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r>
              <a:rPr lang="en-US" sz="2400" dirty="0" err="1">
                <a:latin typeface="Garamond" panose="02020404030301010803" pitchFamily="18" charset="0"/>
              </a:rPr>
              <a:t>Grolemund</a:t>
            </a:r>
            <a:r>
              <a:rPr lang="en-US" sz="2400" dirty="0">
                <a:latin typeface="Garamond" panose="02020404030301010803" pitchFamily="18" charset="0"/>
              </a:rPr>
              <a:t> &amp; Wickham (2017)</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536B273F-9007-49AE-AAC2-E2582A856AC6}"/>
              </a:ext>
            </a:extLst>
          </p:cNvPr>
          <p:cNvPicPr>
            <a:picLocks noChangeAspect="1"/>
          </p:cNvPicPr>
          <p:nvPr/>
        </p:nvPicPr>
        <p:blipFill rotWithShape="1">
          <a:blip r:embed="rId6"/>
          <a:srcRect l="2575" t="6778" r="1652" b="2322"/>
          <a:stretch/>
        </p:blipFill>
        <p:spPr>
          <a:xfrm>
            <a:off x="1101437" y="1330607"/>
            <a:ext cx="6816436" cy="2482286"/>
          </a:xfrm>
          <a:prstGeom prst="rect">
            <a:avLst/>
          </a:prstGeom>
        </p:spPr>
      </p:pic>
    </p:spTree>
    <p:extLst>
      <p:ext uri="{BB962C8B-B14F-4D97-AF65-F5344CB8AC3E}">
        <p14:creationId xmlns:p14="http://schemas.microsoft.com/office/powerpoint/2010/main" val="15141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Data Wrangling with `</a:t>
            </a:r>
            <a:r>
              <a:rPr lang="en-US" dirty="0" err="1">
                <a:latin typeface="Garamond" panose="02020404030301010803" pitchFamily="18" charset="0"/>
              </a:rPr>
              <a:t>data.table</a:t>
            </a:r>
            <a:r>
              <a:rPr lang="en-US" dirty="0">
                <a:latin typeface="Garamond" panose="02020404030301010803" pitchFamily="18" charset="0"/>
              </a:rPr>
              <a:t>` Package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Data wrangling is a general term that refers to transforming data.</a:t>
            </a:r>
          </a:p>
          <a:p>
            <a:r>
              <a:rPr lang="en-US" sz="2400" dirty="0">
                <a:latin typeface="Garamond" panose="02020404030301010803" pitchFamily="18" charset="0"/>
              </a:rPr>
              <a:t>It involves subsetting, recoding, and transforming variables.</a:t>
            </a:r>
          </a:p>
          <a:p>
            <a:endParaRPr lang="en-US" sz="2400" dirty="0">
              <a:latin typeface="Garamond" panose="02020404030301010803" pitchFamily="18" charset="0"/>
            </a:endParaRPr>
          </a:p>
          <a:p>
            <a:pPr marL="114300" indent="0" algn="ctr">
              <a:buNone/>
            </a:pPr>
            <a:r>
              <a:rPr lang="en-US" sz="2800" b="1" dirty="0" err="1">
                <a:latin typeface="Lucida Console" panose="020B0609040504020204" pitchFamily="49" charset="0"/>
              </a:rPr>
              <a:t>data.table</a:t>
            </a:r>
            <a:r>
              <a:rPr lang="en-US" sz="2800" b="1" dirty="0">
                <a:latin typeface="Lucida Console" panose="020B0609040504020204" pitchFamily="49" charset="0"/>
              </a:rPr>
              <a:t> {</a:t>
            </a:r>
            <a:r>
              <a:rPr lang="en-US" sz="2800" b="1" dirty="0" err="1">
                <a:latin typeface="Lucida Console" panose="020B0609040504020204" pitchFamily="49" charset="0"/>
              </a:rPr>
              <a:t>data.table</a:t>
            </a:r>
            <a:r>
              <a:rPr lang="en-US" sz="2800" b="1" dirty="0">
                <a:latin typeface="Lucida Console" panose="020B0609040504020204" pitchFamily="49" charset="0"/>
              </a:rPr>
              <a:t>}</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90D593C-B61A-486B-A978-77CD4C0F0243}"/>
              </a:ext>
            </a:extLst>
          </p:cNvPr>
          <p:cNvPicPr>
            <a:picLocks noChangeAspect="1"/>
          </p:cNvPicPr>
          <p:nvPr/>
        </p:nvPicPr>
        <p:blipFill>
          <a:blip r:embed="rId6"/>
          <a:stretch>
            <a:fillRect/>
          </a:stretch>
        </p:blipFill>
        <p:spPr>
          <a:xfrm>
            <a:off x="311700" y="816867"/>
            <a:ext cx="8457328" cy="3444049"/>
          </a:xfrm>
          <a:prstGeom prst="rect">
            <a:avLst/>
          </a:prstGeom>
        </p:spPr>
      </p:pic>
      <p:sp>
        <p:nvSpPr>
          <p:cNvPr id="6" name="TextBox 5">
            <a:extLst>
              <a:ext uri="{FF2B5EF4-FFF2-40B4-BE49-F238E27FC236}">
                <a16:creationId xmlns:a16="http://schemas.microsoft.com/office/drawing/2014/main" id="{E0F92357-80AA-44C0-B430-45A4A8407F5E}"/>
              </a:ext>
            </a:extLst>
          </p:cNvPr>
          <p:cNvSpPr txBox="1"/>
          <p:nvPr/>
        </p:nvSpPr>
        <p:spPr>
          <a:xfrm>
            <a:off x="5659609" y="493549"/>
            <a:ext cx="3172691" cy="307777"/>
          </a:xfrm>
          <a:prstGeom prst="rect">
            <a:avLst/>
          </a:prstGeom>
          <a:noFill/>
        </p:spPr>
        <p:txBody>
          <a:bodyPr wrap="square" rtlCol="0">
            <a:spAutoFit/>
          </a:bodyPr>
          <a:lstStyle/>
          <a:p>
            <a:r>
              <a:rPr lang="en-US" dirty="0"/>
              <a:t>Source: https://tinyurl.com/y366kvfx</a:t>
            </a:r>
            <a:endParaRPr lang="en-GH" dirty="0"/>
          </a:p>
        </p:txBody>
      </p:sp>
    </p:spTree>
    <p:extLst>
      <p:ext uri="{BB962C8B-B14F-4D97-AF65-F5344CB8AC3E}">
        <p14:creationId xmlns:p14="http://schemas.microsoft.com/office/powerpoint/2010/main" val="374474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Data Wrangling with `</a:t>
            </a:r>
            <a:r>
              <a:rPr lang="en-US" dirty="0" err="1">
                <a:latin typeface="Garamond" panose="02020404030301010803" pitchFamily="18" charset="0"/>
              </a:rPr>
              <a:t>data.table</a:t>
            </a:r>
            <a:r>
              <a:rPr lang="en-US" dirty="0">
                <a:latin typeface="Garamond" panose="02020404030301010803" pitchFamily="18" charset="0"/>
              </a:rPr>
              <a:t>` Package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This is how </a:t>
            </a:r>
            <a:r>
              <a:rPr lang="en-US" sz="2000" b="1" dirty="0" err="1">
                <a:latin typeface="Lucida Console" panose="020B0609040504020204" pitchFamily="49" charset="0"/>
              </a:rPr>
              <a:t>data.table</a:t>
            </a:r>
            <a:r>
              <a:rPr lang="en-US" sz="2400" dirty="0">
                <a:latin typeface="Garamond" panose="02020404030301010803" pitchFamily="18" charset="0"/>
              </a:rPr>
              <a:t> works on a </a:t>
            </a:r>
            <a:r>
              <a:rPr lang="en-US" sz="2400" dirty="0" err="1">
                <a:latin typeface="Garamond" panose="02020404030301010803" pitchFamily="18" charset="0"/>
              </a:rPr>
              <a:t>dataframe</a:t>
            </a:r>
            <a:r>
              <a:rPr lang="en-US" sz="2400" dirty="0">
                <a:latin typeface="Garamond" panose="02020404030301010803" pitchFamily="18" charset="0"/>
              </a:rPr>
              <a:t>:</a:t>
            </a: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pPr marL="114300" indent="0" algn="r">
              <a:buNone/>
            </a:pPr>
            <a:r>
              <a:rPr lang="fr-FR" dirty="0">
                <a:latin typeface="Garamond" panose="02020404030301010803" pitchFamily="18" charset="0"/>
              </a:rPr>
              <a:t>Source: </a:t>
            </a:r>
            <a:r>
              <a:rPr lang="fr-FR" dirty="0">
                <a:latin typeface="Garamond" panose="02020404030301010803" pitchFamily="18" charset="0"/>
                <a:hlinkClick r:id="rId2"/>
              </a:rPr>
              <a:t>https://tinyurl.com/yyepwjpt</a:t>
            </a:r>
            <a:endParaRPr lang="fr-FR"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3"/>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4"/>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5"/>
            <a:stretch>
              <a:fillRect/>
            </a:stretch>
          </p:blipFill>
          <p:spPr>
            <a:xfrm>
              <a:off x="0" y="4404367"/>
              <a:ext cx="1791638" cy="742916"/>
            </a:xfrm>
            <a:prstGeom prst="rect">
              <a:avLst/>
            </a:prstGeom>
          </p:spPr>
        </p:pic>
        <p:pic>
          <p:nvPicPr>
            <p:cNvPr id="23" name="Picture 22"/>
            <p:cNvPicPr>
              <a:picLocks noChangeAspect="1"/>
            </p:cNvPicPr>
            <p:nvPr/>
          </p:nvPicPr>
          <p:blipFill>
            <a:blip r:embed="rId6"/>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4CF5C480-B526-4B25-AF66-462EA1B07359}"/>
              </a:ext>
            </a:extLst>
          </p:cNvPr>
          <p:cNvPicPr>
            <a:picLocks noChangeAspect="1"/>
          </p:cNvPicPr>
          <p:nvPr/>
        </p:nvPicPr>
        <p:blipFill>
          <a:blip r:embed="rId7"/>
          <a:stretch>
            <a:fillRect/>
          </a:stretch>
        </p:blipFill>
        <p:spPr>
          <a:xfrm>
            <a:off x="1192633" y="1402114"/>
            <a:ext cx="6691022" cy="2333698"/>
          </a:xfrm>
          <a:prstGeom prst="rect">
            <a:avLst/>
          </a:prstGeom>
        </p:spPr>
      </p:pic>
    </p:spTree>
    <p:extLst>
      <p:ext uri="{BB962C8B-B14F-4D97-AF65-F5344CB8AC3E}">
        <p14:creationId xmlns:p14="http://schemas.microsoft.com/office/powerpoint/2010/main" val="198186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182566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dirty="0">
                <a:latin typeface="Garamond" panose="02020404030301010803" pitchFamily="18" charset="0"/>
              </a:rPr>
              <a:t>Analyzing Big Data – The </a:t>
            </a:r>
            <a:r>
              <a:rPr lang="en-US" dirty="0">
                <a:latin typeface="Lucida Console" panose="020B0609040504020204" pitchFamily="49" charset="0"/>
              </a:rPr>
              <a:t>`</a:t>
            </a:r>
            <a:r>
              <a:rPr lang="en-US" dirty="0" err="1">
                <a:solidFill>
                  <a:schemeClr val="accent1">
                    <a:lumMod val="75000"/>
                  </a:schemeClr>
                </a:solidFill>
                <a:latin typeface="Lucida Console" panose="020B0609040504020204" pitchFamily="49" charset="0"/>
              </a:rPr>
              <a:t>sparklyr</a:t>
            </a:r>
            <a:r>
              <a:rPr lang="en-US" dirty="0">
                <a:latin typeface="Lucida Console" panose="020B0609040504020204" pitchFamily="49" charset="0"/>
              </a:rPr>
              <a:t>`</a:t>
            </a:r>
            <a:r>
              <a:rPr lang="en-US" dirty="0">
                <a:latin typeface="Garamond" panose="02020404030301010803" pitchFamily="18" charset="0"/>
              </a:rPr>
              <a:t> Package</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4384964" y="820206"/>
            <a:ext cx="4447336" cy="3503315"/>
          </a:xfrm>
        </p:spPr>
        <p:txBody>
          <a:bodyPr/>
          <a:lstStyle/>
          <a:p>
            <a:r>
              <a:rPr lang="en-US" sz="2400" dirty="0">
                <a:latin typeface="Garamond" panose="02020404030301010803" pitchFamily="18" charset="0"/>
              </a:rPr>
              <a:t>Spark is a cluster computing platform.</a:t>
            </a:r>
          </a:p>
          <a:p>
            <a:r>
              <a:rPr lang="en-US" sz="2400" dirty="0">
                <a:latin typeface="Garamond" panose="02020404030301010803" pitchFamily="18" charset="0"/>
              </a:rPr>
              <a:t>Data and computations spread across several machines.</a:t>
            </a:r>
          </a:p>
          <a:p>
            <a:pPr lvl="1"/>
            <a:r>
              <a:rPr lang="en-US" sz="2400" dirty="0">
                <a:latin typeface="Garamond" panose="02020404030301010803" pitchFamily="18" charset="0"/>
              </a:rPr>
              <a:t>Removes the limit to the size of your datasets.</a:t>
            </a:r>
          </a:p>
          <a:p>
            <a:endParaRPr lang="en-US" dirty="0">
              <a:latin typeface="Garamond" panose="02020404030301010803" pitchFamily="18" charset="0"/>
            </a:endParaRP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1506433F-E244-42DD-B1D8-F281359B1FE9}"/>
              </a:ext>
            </a:extLst>
          </p:cNvPr>
          <p:cNvPicPr>
            <a:picLocks noChangeAspect="1"/>
          </p:cNvPicPr>
          <p:nvPr/>
        </p:nvPicPr>
        <p:blipFill>
          <a:blip r:embed="rId6"/>
          <a:stretch>
            <a:fillRect/>
          </a:stretch>
        </p:blipFill>
        <p:spPr>
          <a:xfrm>
            <a:off x="484360" y="1263530"/>
            <a:ext cx="3939936" cy="2068467"/>
          </a:xfrm>
          <a:prstGeom prst="rect">
            <a:avLst/>
          </a:prstGeom>
        </p:spPr>
      </p:pic>
    </p:spTree>
    <p:extLst>
      <p:ext uri="{BB962C8B-B14F-4D97-AF65-F5344CB8AC3E}">
        <p14:creationId xmlns:p14="http://schemas.microsoft.com/office/powerpoint/2010/main" val="140013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DC8E19F1-82A9-4C45-8850-B708EDC714D4}"/>
              </a:ext>
            </a:extLst>
          </p:cNvPr>
          <p:cNvSpPr>
            <a:spLocks noGrp="1"/>
          </p:cNvSpPr>
          <p:nvPr>
            <p:ph type="title"/>
          </p:nvPr>
        </p:nvSpPr>
        <p:spPr>
          <a:xfrm>
            <a:off x="311700" y="563897"/>
            <a:ext cx="8520600" cy="572700"/>
          </a:xfrm>
        </p:spPr>
        <p:txBody>
          <a:bodyPr>
            <a:normAutofit/>
          </a:bodyPr>
          <a:lstStyle/>
          <a:p>
            <a:r>
              <a:rPr lang="en-US" sz="2400" b="1" dirty="0">
                <a:latin typeface="Garamond" panose="02020404030301010803" pitchFamily="18" charset="0"/>
              </a:rPr>
              <a:t>About Me</a:t>
            </a:r>
          </a:p>
        </p:txBody>
      </p:sp>
      <p:sp>
        <p:nvSpPr>
          <p:cNvPr id="11" name="Text Placeholder 3">
            <a:extLst>
              <a:ext uri="{FF2B5EF4-FFF2-40B4-BE49-F238E27FC236}">
                <a16:creationId xmlns:a16="http://schemas.microsoft.com/office/drawing/2014/main" id="{2106679C-9223-4FB8-A15B-504BD6106461}"/>
              </a:ext>
            </a:extLst>
          </p:cNvPr>
          <p:cNvSpPr txBox="1">
            <a:spLocks/>
          </p:cNvSpPr>
          <p:nvPr/>
        </p:nvSpPr>
        <p:spPr>
          <a:xfrm>
            <a:off x="3172925" y="1238427"/>
            <a:ext cx="5085845" cy="2666646"/>
          </a:xfrm>
          <a:prstGeom prst="rect">
            <a:avLst/>
          </a:prstGeom>
          <a:ln>
            <a:solidFill>
              <a:schemeClr val="tx2">
                <a:lumMod val="50000"/>
              </a:schemeClr>
            </a:solid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Garamond" panose="02020404030301010803" pitchFamily="18" charset="0"/>
              </a:rPr>
              <a:t>Elijah Appiah</a:t>
            </a:r>
            <a:r>
              <a:rPr lang="en-US" sz="1600" dirty="0">
                <a:latin typeface="Garamond" panose="02020404030301010803" pitchFamily="18" charset="0"/>
              </a:rPr>
              <a:t> from </a:t>
            </a:r>
            <a:r>
              <a:rPr lang="en-US" sz="1600" b="1" dirty="0">
                <a:latin typeface="Garamond" panose="02020404030301010803" pitchFamily="18" charset="0"/>
              </a:rPr>
              <a:t>Ghana</a:t>
            </a:r>
            <a:r>
              <a:rPr lang="en-US" sz="1600" dirty="0">
                <a:latin typeface="Garamond" panose="02020404030301010803" pitchFamily="18" charset="0"/>
              </a:rPr>
              <a:t>.</a:t>
            </a:r>
          </a:p>
          <a:p>
            <a:r>
              <a:rPr lang="en-US" sz="1600" dirty="0">
                <a:latin typeface="Garamond" panose="02020404030301010803" pitchFamily="18" charset="0"/>
              </a:rPr>
              <a:t>Ph.D. Economics at NIDA in Bangkok, Thailand.</a:t>
            </a:r>
          </a:p>
          <a:p>
            <a:endParaRPr lang="en-US" sz="1600" dirty="0">
              <a:latin typeface="Garamond" panose="02020404030301010803" pitchFamily="18" charset="0"/>
            </a:endParaRPr>
          </a:p>
          <a:p>
            <a:r>
              <a:rPr lang="en-US" sz="1600" dirty="0">
                <a:latin typeface="Garamond" panose="02020404030301010803" pitchFamily="18" charset="0"/>
              </a:rPr>
              <a:t>Economist by profession and Data Scientist by passion.</a:t>
            </a:r>
          </a:p>
          <a:p>
            <a:endParaRPr lang="en-US" sz="1600" dirty="0">
              <a:latin typeface="Garamond" panose="02020404030301010803" pitchFamily="18" charset="0"/>
            </a:endParaRPr>
          </a:p>
          <a:p>
            <a:r>
              <a:rPr lang="en-US" sz="1600" dirty="0">
                <a:latin typeface="Garamond" panose="02020404030301010803" pitchFamily="18" charset="0"/>
              </a:rPr>
              <a:t>Enthusiastic about working with data daily.</a:t>
            </a:r>
          </a:p>
          <a:p>
            <a:pPr>
              <a:lnSpc>
                <a:spcPct val="120000"/>
              </a:lnSpc>
            </a:pPr>
            <a:endParaRPr lang="en-US" sz="1600" dirty="0">
              <a:latin typeface="Garamond" panose="02020404030301010803" pitchFamily="18" charset="0"/>
            </a:endParaRPr>
          </a:p>
          <a:p>
            <a:pPr>
              <a:lnSpc>
                <a:spcPct val="120000"/>
              </a:lnSpc>
            </a:pPr>
            <a:r>
              <a:rPr lang="en-US" sz="1600" dirty="0">
                <a:latin typeface="Garamond" panose="02020404030301010803" pitchFamily="18" charset="0"/>
              </a:rPr>
              <a:t>Technical skills in LATEX, Microsoft Office (Word, Excel, PowerPoint), SPSS, Stata, EViews, Python, R, MATLAB, Power BI, Tableau, and Google TensorFlow.</a:t>
            </a:r>
          </a:p>
        </p:txBody>
      </p:sp>
      <p:pic>
        <p:nvPicPr>
          <p:cNvPr id="12" name="Picture 11">
            <a:extLst>
              <a:ext uri="{FF2B5EF4-FFF2-40B4-BE49-F238E27FC236}">
                <a16:creationId xmlns:a16="http://schemas.microsoft.com/office/drawing/2014/main" id="{DFF48EA7-5082-4EFB-AF5A-04ED11DF00BB}"/>
              </a:ext>
            </a:extLst>
          </p:cNvPr>
          <p:cNvPicPr>
            <a:picLocks noChangeAspect="1"/>
          </p:cNvPicPr>
          <p:nvPr/>
        </p:nvPicPr>
        <p:blipFill rotWithShape="1">
          <a:blip r:embed="rId6"/>
          <a:srcRect l="15803" t="30192" r="19463" b="21490"/>
          <a:stretch/>
        </p:blipFill>
        <p:spPr>
          <a:xfrm>
            <a:off x="713205" y="1418349"/>
            <a:ext cx="2319202" cy="2306801"/>
          </a:xfrm>
          <a:prstGeom prst="rect">
            <a:avLst/>
          </a:prstGeom>
          <a:ln>
            <a:solidFill>
              <a:schemeClr val="tx1"/>
            </a:solidFill>
          </a:ln>
        </p:spPr>
      </p:pic>
    </p:spTree>
    <p:extLst>
      <p:ext uri="{BB962C8B-B14F-4D97-AF65-F5344CB8AC3E}">
        <p14:creationId xmlns:p14="http://schemas.microsoft.com/office/powerpoint/2010/main" val="339587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The </a:t>
            </a:r>
            <a:r>
              <a:rPr lang="en-US" dirty="0">
                <a:latin typeface="Lucida Console" panose="020B0609040504020204" pitchFamily="49" charset="0"/>
              </a:rPr>
              <a:t>`</a:t>
            </a:r>
            <a:r>
              <a:rPr lang="en-US" dirty="0" err="1">
                <a:solidFill>
                  <a:schemeClr val="accent1">
                    <a:lumMod val="75000"/>
                  </a:schemeClr>
                </a:solidFill>
                <a:latin typeface="Lucida Console" panose="020B0609040504020204" pitchFamily="49" charset="0"/>
              </a:rPr>
              <a:t>sparklyr</a:t>
            </a:r>
            <a:r>
              <a:rPr lang="en-US" dirty="0">
                <a:latin typeface="Lucida Console" panose="020B0609040504020204" pitchFamily="49" charset="0"/>
              </a:rPr>
              <a:t>`</a:t>
            </a:r>
            <a:r>
              <a:rPr lang="en-US" dirty="0">
                <a:latin typeface="Garamond" panose="02020404030301010803" pitchFamily="18" charset="0"/>
              </a:rPr>
              <a:t> Package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endParaRPr lang="en-US" sz="2400" dirty="0">
              <a:latin typeface="Garamond" panose="02020404030301010803" pitchFamily="18" charset="0"/>
            </a:endParaRPr>
          </a:p>
          <a:p>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r>
              <a:rPr lang="en-US" sz="2000" dirty="0">
                <a:latin typeface="Lucida Console" panose="020B0609040504020204" pitchFamily="49" charset="0"/>
              </a:rPr>
              <a:t>`</a:t>
            </a:r>
            <a:r>
              <a:rPr lang="en-US" sz="2000" dirty="0" err="1">
                <a:solidFill>
                  <a:schemeClr val="accent1">
                    <a:lumMod val="75000"/>
                  </a:schemeClr>
                </a:solidFill>
                <a:latin typeface="Lucida Console" panose="020B0609040504020204" pitchFamily="49" charset="0"/>
              </a:rPr>
              <a:t>sparklyr</a:t>
            </a:r>
            <a:r>
              <a:rPr lang="en-US" sz="2000" dirty="0">
                <a:latin typeface="Lucida Console" panose="020B0609040504020204" pitchFamily="49" charset="0"/>
              </a:rPr>
              <a:t>`</a:t>
            </a:r>
            <a:r>
              <a:rPr lang="en-US" sz="2400" dirty="0">
                <a:latin typeface="Garamond" panose="02020404030301010803" pitchFamily="18" charset="0"/>
              </a:rPr>
              <a:t> is R’s package that helps you to access Spark.</a:t>
            </a:r>
          </a:p>
          <a:p>
            <a:r>
              <a:rPr lang="en-US" sz="2400" dirty="0">
                <a:latin typeface="Garamond" panose="02020404030301010803" pitchFamily="18" charset="0"/>
              </a:rPr>
              <a:t>You get R’s easy-to-write syntax plus Spark’s unlimited data handling – uses </a:t>
            </a:r>
            <a:r>
              <a:rPr lang="en-US" sz="2000" dirty="0">
                <a:latin typeface="Lucida Console" panose="020B0609040504020204" pitchFamily="49" charset="0"/>
              </a:rPr>
              <a:t>`</a:t>
            </a:r>
            <a:r>
              <a:rPr lang="en-US" sz="2000" dirty="0" err="1">
                <a:solidFill>
                  <a:schemeClr val="accent1">
                    <a:lumMod val="75000"/>
                  </a:schemeClr>
                </a:solidFill>
                <a:latin typeface="Lucida Console" panose="020B0609040504020204" pitchFamily="49" charset="0"/>
              </a:rPr>
              <a:t>dplyr</a:t>
            </a:r>
            <a:r>
              <a:rPr lang="en-US" sz="2000" dirty="0">
                <a:latin typeface="Lucida Console" panose="020B0609040504020204" pitchFamily="49" charset="0"/>
              </a:rPr>
              <a:t>`</a:t>
            </a:r>
            <a:r>
              <a:rPr lang="en-US" sz="2400" dirty="0">
                <a:latin typeface="Garamond" panose="02020404030301010803" pitchFamily="18" charset="0"/>
              </a:rPr>
              <a:t> syntax.</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F6FF1CC-F9FB-484E-841E-5A759B81BA39}"/>
              </a:ext>
            </a:extLst>
          </p:cNvPr>
          <p:cNvPicPr>
            <a:picLocks noChangeAspect="1"/>
          </p:cNvPicPr>
          <p:nvPr/>
        </p:nvPicPr>
        <p:blipFill>
          <a:blip r:embed="rId6"/>
          <a:stretch>
            <a:fillRect/>
          </a:stretch>
        </p:blipFill>
        <p:spPr>
          <a:xfrm>
            <a:off x="575551" y="861769"/>
            <a:ext cx="3768407" cy="1978414"/>
          </a:xfrm>
          <a:prstGeom prst="rect">
            <a:avLst/>
          </a:prstGeom>
        </p:spPr>
      </p:pic>
      <p:pic>
        <p:nvPicPr>
          <p:cNvPr id="6" name="Picture 5">
            <a:extLst>
              <a:ext uri="{FF2B5EF4-FFF2-40B4-BE49-F238E27FC236}">
                <a16:creationId xmlns:a16="http://schemas.microsoft.com/office/drawing/2014/main" id="{A9BED54D-9AAF-43E6-A9AC-596218D3A904}"/>
              </a:ext>
            </a:extLst>
          </p:cNvPr>
          <p:cNvPicPr>
            <a:picLocks noChangeAspect="1"/>
          </p:cNvPicPr>
          <p:nvPr/>
        </p:nvPicPr>
        <p:blipFill>
          <a:blip r:embed="rId7"/>
          <a:stretch>
            <a:fillRect/>
          </a:stretch>
        </p:blipFill>
        <p:spPr>
          <a:xfrm>
            <a:off x="6317778" y="990015"/>
            <a:ext cx="1788246" cy="1978415"/>
          </a:xfrm>
          <a:prstGeom prst="rect">
            <a:avLst/>
          </a:prstGeom>
        </p:spPr>
      </p:pic>
      <p:sp>
        <p:nvSpPr>
          <p:cNvPr id="7" name="Arrow: Right 6">
            <a:extLst>
              <a:ext uri="{FF2B5EF4-FFF2-40B4-BE49-F238E27FC236}">
                <a16:creationId xmlns:a16="http://schemas.microsoft.com/office/drawing/2014/main" id="{8D6BE77E-33EB-41A5-804B-6E9D53003928}"/>
              </a:ext>
            </a:extLst>
          </p:cNvPr>
          <p:cNvSpPr/>
          <p:nvPr/>
        </p:nvSpPr>
        <p:spPr>
          <a:xfrm>
            <a:off x="4679652" y="1324802"/>
            <a:ext cx="1170709" cy="579884"/>
          </a:xfrm>
          <a:prstGeom prst="right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14" name="Arrow: Right 13">
            <a:extLst>
              <a:ext uri="{FF2B5EF4-FFF2-40B4-BE49-F238E27FC236}">
                <a16:creationId xmlns:a16="http://schemas.microsoft.com/office/drawing/2014/main" id="{D9771D5D-026F-4FAA-9F45-F9EBA0BCB0EF}"/>
              </a:ext>
            </a:extLst>
          </p:cNvPr>
          <p:cNvSpPr/>
          <p:nvPr/>
        </p:nvSpPr>
        <p:spPr>
          <a:xfrm flipH="1">
            <a:off x="4679652" y="2042795"/>
            <a:ext cx="1170709" cy="579884"/>
          </a:xfrm>
          <a:prstGeom prst="right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Tree>
    <p:extLst>
      <p:ext uri="{BB962C8B-B14F-4D97-AF65-F5344CB8AC3E}">
        <p14:creationId xmlns:p14="http://schemas.microsoft.com/office/powerpoint/2010/main" val="373789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The </a:t>
            </a:r>
            <a:r>
              <a:rPr lang="en-US" dirty="0">
                <a:latin typeface="Lucida Console" panose="020B0609040504020204" pitchFamily="49" charset="0"/>
              </a:rPr>
              <a:t>`</a:t>
            </a:r>
            <a:r>
              <a:rPr lang="en-US" dirty="0" err="1">
                <a:solidFill>
                  <a:schemeClr val="accent1">
                    <a:lumMod val="75000"/>
                  </a:schemeClr>
                </a:solidFill>
                <a:latin typeface="Lucida Console" panose="020B0609040504020204" pitchFamily="49" charset="0"/>
              </a:rPr>
              <a:t>sparklyr</a:t>
            </a:r>
            <a:r>
              <a:rPr lang="en-US" dirty="0">
                <a:latin typeface="Lucida Console" panose="020B0609040504020204" pitchFamily="49" charset="0"/>
              </a:rPr>
              <a:t>`</a:t>
            </a:r>
            <a:r>
              <a:rPr lang="en-US" dirty="0">
                <a:latin typeface="Garamond" panose="02020404030301010803" pitchFamily="18" charset="0"/>
              </a:rPr>
              <a:t> Package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endParaRPr lang="en-US" sz="2400" dirty="0">
              <a:latin typeface="Garamond" panose="02020404030301010803" pitchFamily="18" charset="0"/>
            </a:endParaRPr>
          </a:p>
          <a:p>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r>
              <a:rPr lang="en-US" sz="2400" dirty="0">
                <a:latin typeface="Garamond" panose="02020404030301010803" pitchFamily="18" charset="0"/>
              </a:rPr>
              <a:t>To use Apache Spark, install “Java 8 JDK”.</a:t>
            </a:r>
          </a:p>
          <a:p>
            <a:pPr marL="114300" indent="0" algn="ctr">
              <a:buNone/>
            </a:pPr>
            <a:r>
              <a:rPr lang="en-US" sz="2000" dirty="0">
                <a:latin typeface="Garamond" panose="02020404030301010803" pitchFamily="18" charset="0"/>
                <a:hlinkClick r:id="rId2"/>
              </a:rPr>
              <a:t>https://www.oracle.com/java/technologies/downloads/?er=221886#java8</a:t>
            </a:r>
            <a:endParaRPr lang="en-US" sz="2000" dirty="0">
              <a:latin typeface="Garamond" panose="02020404030301010803" pitchFamily="18" charset="0"/>
            </a:endParaRPr>
          </a:p>
          <a:p>
            <a:pPr marL="114300" indent="0">
              <a:buNone/>
            </a:pPr>
            <a:endParaRPr lang="en-US" sz="24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3"/>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4"/>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5"/>
            <a:stretch>
              <a:fillRect/>
            </a:stretch>
          </p:blipFill>
          <p:spPr>
            <a:xfrm>
              <a:off x="0" y="4404367"/>
              <a:ext cx="1791638" cy="742916"/>
            </a:xfrm>
            <a:prstGeom prst="rect">
              <a:avLst/>
            </a:prstGeom>
          </p:spPr>
        </p:pic>
        <p:pic>
          <p:nvPicPr>
            <p:cNvPr id="23" name="Picture 22"/>
            <p:cNvPicPr>
              <a:picLocks noChangeAspect="1"/>
            </p:cNvPicPr>
            <p:nvPr/>
          </p:nvPicPr>
          <p:blipFill>
            <a:blip r:embed="rId6"/>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F6FF1CC-F9FB-484E-841E-5A759B81BA39}"/>
              </a:ext>
            </a:extLst>
          </p:cNvPr>
          <p:cNvPicPr>
            <a:picLocks noChangeAspect="1"/>
          </p:cNvPicPr>
          <p:nvPr/>
        </p:nvPicPr>
        <p:blipFill>
          <a:blip r:embed="rId7"/>
          <a:stretch>
            <a:fillRect/>
          </a:stretch>
        </p:blipFill>
        <p:spPr>
          <a:xfrm>
            <a:off x="873425" y="861769"/>
            <a:ext cx="3012826" cy="1581734"/>
          </a:xfrm>
          <a:prstGeom prst="rect">
            <a:avLst/>
          </a:prstGeom>
        </p:spPr>
      </p:pic>
      <p:pic>
        <p:nvPicPr>
          <p:cNvPr id="6" name="Picture 5">
            <a:extLst>
              <a:ext uri="{FF2B5EF4-FFF2-40B4-BE49-F238E27FC236}">
                <a16:creationId xmlns:a16="http://schemas.microsoft.com/office/drawing/2014/main" id="{A9BED54D-9AAF-43E6-A9AC-596218D3A904}"/>
              </a:ext>
            </a:extLst>
          </p:cNvPr>
          <p:cNvPicPr>
            <a:picLocks noChangeAspect="1"/>
          </p:cNvPicPr>
          <p:nvPr/>
        </p:nvPicPr>
        <p:blipFill>
          <a:blip r:embed="rId8"/>
          <a:stretch>
            <a:fillRect/>
          </a:stretch>
        </p:blipFill>
        <p:spPr>
          <a:xfrm>
            <a:off x="6615651" y="990015"/>
            <a:ext cx="1429696" cy="1581735"/>
          </a:xfrm>
          <a:prstGeom prst="rect">
            <a:avLst/>
          </a:prstGeom>
        </p:spPr>
      </p:pic>
      <p:sp>
        <p:nvSpPr>
          <p:cNvPr id="7" name="Arrow: Right 6">
            <a:extLst>
              <a:ext uri="{FF2B5EF4-FFF2-40B4-BE49-F238E27FC236}">
                <a16:creationId xmlns:a16="http://schemas.microsoft.com/office/drawing/2014/main" id="{8D6BE77E-33EB-41A5-804B-6E9D53003928}"/>
              </a:ext>
            </a:extLst>
          </p:cNvPr>
          <p:cNvSpPr/>
          <p:nvPr/>
        </p:nvSpPr>
        <p:spPr>
          <a:xfrm>
            <a:off x="4705685" y="1278045"/>
            <a:ext cx="935977" cy="463615"/>
          </a:xfrm>
          <a:prstGeom prst="right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
        <p:nvSpPr>
          <p:cNvPr id="14" name="Arrow: Right 13">
            <a:extLst>
              <a:ext uri="{FF2B5EF4-FFF2-40B4-BE49-F238E27FC236}">
                <a16:creationId xmlns:a16="http://schemas.microsoft.com/office/drawing/2014/main" id="{D9771D5D-026F-4FAA-9F45-F9EBA0BCB0EF}"/>
              </a:ext>
            </a:extLst>
          </p:cNvPr>
          <p:cNvSpPr/>
          <p:nvPr/>
        </p:nvSpPr>
        <p:spPr>
          <a:xfrm flipH="1">
            <a:off x="4613925" y="1771902"/>
            <a:ext cx="935977" cy="463615"/>
          </a:xfrm>
          <a:prstGeom prst="rightArrow">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spTree>
    <p:extLst>
      <p:ext uri="{BB962C8B-B14F-4D97-AF65-F5344CB8AC3E}">
        <p14:creationId xmlns:p14="http://schemas.microsoft.com/office/powerpoint/2010/main" val="721815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dirty="0">
                <a:latin typeface="Garamond" panose="02020404030301010803" pitchFamily="18" charset="0"/>
              </a:rPr>
              <a:t>Analyzing Big Data – The </a:t>
            </a:r>
            <a:r>
              <a:rPr lang="en-US" dirty="0">
                <a:latin typeface="Lucida Console" panose="020B0609040504020204" pitchFamily="49" charset="0"/>
              </a:rPr>
              <a:t>`</a:t>
            </a:r>
            <a:r>
              <a:rPr lang="en-US" dirty="0" err="1">
                <a:solidFill>
                  <a:schemeClr val="accent1">
                    <a:lumMod val="75000"/>
                  </a:schemeClr>
                </a:solidFill>
                <a:latin typeface="Lucida Console" panose="020B0609040504020204" pitchFamily="49" charset="0"/>
              </a:rPr>
              <a:t>sparklyr</a:t>
            </a:r>
            <a:r>
              <a:rPr lang="en-US" dirty="0">
                <a:latin typeface="Lucida Console" panose="020B0609040504020204" pitchFamily="49" charset="0"/>
              </a:rPr>
              <a:t>`</a:t>
            </a:r>
            <a:r>
              <a:rPr lang="en-US" dirty="0">
                <a:latin typeface="Garamond" panose="02020404030301010803" pitchFamily="18" charset="0"/>
              </a:rPr>
              <a:t> Package</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2743200" y="820206"/>
            <a:ext cx="6089100" cy="3503315"/>
          </a:xfrm>
        </p:spPr>
        <p:txBody>
          <a:bodyPr>
            <a:normAutofit/>
          </a:bodyPr>
          <a:lstStyle/>
          <a:p>
            <a:r>
              <a:rPr lang="en-US" sz="2200" dirty="0">
                <a:latin typeface="Garamond" panose="02020404030301010803" pitchFamily="18" charset="0"/>
              </a:rPr>
              <a:t>Install the package on R.</a:t>
            </a:r>
          </a:p>
          <a:p>
            <a:pPr marL="984250" lvl="1" indent="0">
              <a:buNone/>
            </a:pPr>
            <a:r>
              <a:rPr lang="en-US" sz="1800" b="1" dirty="0" err="1">
                <a:solidFill>
                  <a:schemeClr val="accent1">
                    <a:lumMod val="75000"/>
                  </a:schemeClr>
                </a:solidFill>
                <a:latin typeface="Lucida Console" panose="020B0609040504020204" pitchFamily="49" charset="0"/>
              </a:rPr>
              <a:t>install.packages</a:t>
            </a:r>
            <a:r>
              <a:rPr lang="en-US" sz="1800" b="1" dirty="0">
                <a:solidFill>
                  <a:schemeClr val="accent1">
                    <a:lumMod val="75000"/>
                  </a:schemeClr>
                </a:solidFill>
                <a:latin typeface="Lucida Console" panose="020B0609040504020204" pitchFamily="49" charset="0"/>
              </a:rPr>
              <a:t>(“</a:t>
            </a:r>
            <a:r>
              <a:rPr lang="en-US" sz="1800" b="1" dirty="0" err="1">
                <a:solidFill>
                  <a:schemeClr val="accent1">
                    <a:lumMod val="75000"/>
                  </a:schemeClr>
                </a:solidFill>
                <a:latin typeface="Lucida Console" panose="020B0609040504020204" pitchFamily="49" charset="0"/>
              </a:rPr>
              <a:t>sparklyr</a:t>
            </a:r>
            <a:r>
              <a:rPr lang="en-US" sz="1800" b="1" dirty="0">
                <a:solidFill>
                  <a:schemeClr val="accent1">
                    <a:lumMod val="75000"/>
                  </a:schemeClr>
                </a:solidFill>
                <a:latin typeface="Lucida Console" panose="020B0609040504020204" pitchFamily="49" charset="0"/>
              </a:rPr>
              <a:t>”)</a:t>
            </a:r>
          </a:p>
          <a:p>
            <a:pPr marL="984250" lvl="1" indent="0">
              <a:buNone/>
            </a:pPr>
            <a:r>
              <a:rPr lang="en-US" sz="1800" b="1" dirty="0">
                <a:solidFill>
                  <a:schemeClr val="accent1">
                    <a:lumMod val="75000"/>
                  </a:schemeClr>
                </a:solidFill>
                <a:latin typeface="Lucida Console" panose="020B0609040504020204" pitchFamily="49" charset="0"/>
              </a:rPr>
              <a:t>library(</a:t>
            </a:r>
            <a:r>
              <a:rPr lang="en-US" sz="1800" b="1" dirty="0" err="1">
                <a:solidFill>
                  <a:schemeClr val="accent1">
                    <a:lumMod val="75000"/>
                  </a:schemeClr>
                </a:solidFill>
                <a:latin typeface="Lucida Console" panose="020B0609040504020204" pitchFamily="49" charset="0"/>
              </a:rPr>
              <a:t>sparklyr</a:t>
            </a:r>
            <a:r>
              <a:rPr lang="en-US" sz="1800" b="1" dirty="0">
                <a:solidFill>
                  <a:schemeClr val="accent1">
                    <a:lumMod val="75000"/>
                  </a:schemeClr>
                </a:solidFill>
                <a:latin typeface="Lucida Console" panose="020B0609040504020204" pitchFamily="49" charset="0"/>
              </a:rPr>
              <a:t>)</a:t>
            </a:r>
          </a:p>
          <a:p>
            <a:pPr lvl="1"/>
            <a:r>
              <a:rPr lang="en-US" sz="2000" dirty="0">
                <a:latin typeface="Garamond" panose="02020404030301010803" pitchFamily="18" charset="0"/>
              </a:rPr>
              <a:t>Then run this code:</a:t>
            </a:r>
          </a:p>
          <a:p>
            <a:pPr marL="1066800" lvl="2" indent="0">
              <a:buNone/>
            </a:pPr>
            <a:r>
              <a:rPr lang="en-US" sz="1800" b="1" dirty="0" err="1">
                <a:solidFill>
                  <a:schemeClr val="accent1">
                    <a:lumMod val="75000"/>
                  </a:schemeClr>
                </a:solidFill>
                <a:latin typeface="Lucida Console" panose="020B0609040504020204" pitchFamily="49" charset="0"/>
              </a:rPr>
              <a:t>spark_install</a:t>
            </a:r>
            <a:r>
              <a:rPr lang="en-US" sz="1800" b="1" dirty="0">
                <a:solidFill>
                  <a:schemeClr val="accent1">
                    <a:lumMod val="75000"/>
                  </a:schemeClr>
                </a:solidFill>
                <a:latin typeface="Lucida Console" panose="020B0609040504020204" pitchFamily="49" charset="0"/>
              </a:rPr>
              <a:t>()</a:t>
            </a:r>
            <a:endParaRPr lang="en-US" sz="2000" b="1" dirty="0">
              <a:solidFill>
                <a:schemeClr val="accent1">
                  <a:lumMod val="75000"/>
                </a:schemeClr>
              </a:solidFill>
              <a:latin typeface="Lucida Console" panose="020B0609040504020204" pitchFamily="49" charset="0"/>
            </a:endParaRPr>
          </a:p>
          <a:p>
            <a:r>
              <a:rPr lang="en-US" sz="2200" dirty="0">
                <a:latin typeface="Garamond" panose="02020404030301010803" pitchFamily="18" charset="0"/>
              </a:rPr>
              <a:t>Connect-work-disconnect</a:t>
            </a:r>
          </a:p>
          <a:p>
            <a:pPr lvl="1"/>
            <a:r>
              <a:rPr lang="en-US" sz="2200" dirty="0">
                <a:latin typeface="Garamond" panose="02020404030301010803" pitchFamily="18" charset="0"/>
              </a:rPr>
              <a:t>Connect using </a:t>
            </a:r>
            <a:r>
              <a:rPr lang="en-US" sz="2200" b="1" dirty="0" err="1">
                <a:solidFill>
                  <a:schemeClr val="accent1">
                    <a:lumMod val="75000"/>
                  </a:schemeClr>
                </a:solidFill>
                <a:latin typeface="Lucida Console" panose="020B0609040504020204" pitchFamily="49" charset="0"/>
              </a:rPr>
              <a:t>spark_connect</a:t>
            </a:r>
            <a:r>
              <a:rPr lang="en-US" sz="2200" b="1" dirty="0">
                <a:solidFill>
                  <a:schemeClr val="accent1">
                    <a:lumMod val="75000"/>
                  </a:schemeClr>
                </a:solidFill>
                <a:latin typeface="Lucida Console" panose="020B0609040504020204" pitchFamily="49" charset="0"/>
              </a:rPr>
              <a:t>()</a:t>
            </a:r>
          </a:p>
          <a:p>
            <a:pPr lvl="1"/>
            <a:r>
              <a:rPr lang="en-US" sz="2200" dirty="0">
                <a:latin typeface="Garamond" panose="02020404030301010803" pitchFamily="18" charset="0"/>
              </a:rPr>
              <a:t>Work with it</a:t>
            </a:r>
          </a:p>
          <a:p>
            <a:pPr lvl="1"/>
            <a:r>
              <a:rPr lang="en-US" sz="2200" dirty="0">
                <a:latin typeface="Garamond" panose="02020404030301010803" pitchFamily="18" charset="0"/>
              </a:rPr>
              <a:t>Disconnect using </a:t>
            </a:r>
            <a:r>
              <a:rPr lang="en-US" sz="2200" b="1" dirty="0" err="1">
                <a:solidFill>
                  <a:schemeClr val="accent1">
                    <a:lumMod val="75000"/>
                  </a:schemeClr>
                </a:solidFill>
                <a:latin typeface="Lucida Console" panose="020B0609040504020204" pitchFamily="49" charset="0"/>
              </a:rPr>
              <a:t>spark_disconnect</a:t>
            </a:r>
            <a:r>
              <a:rPr lang="en-US" sz="2200" b="1" dirty="0">
                <a:solidFill>
                  <a:schemeClr val="accent1">
                    <a:lumMod val="75000"/>
                  </a:schemeClr>
                </a:solidFill>
                <a:latin typeface="Lucida Console" panose="020B0609040504020204" pitchFamily="49" charset="0"/>
              </a:rPr>
              <a:t>()</a:t>
            </a:r>
          </a:p>
          <a:p>
            <a:endParaRPr lang="en-US" sz="2200" dirty="0">
              <a:latin typeface="Garamond" panose="02020404030301010803" pitchFamily="18" charset="0"/>
            </a:endParaRP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54366C27-8138-46E9-9A12-AD311278CF8C}"/>
              </a:ext>
            </a:extLst>
          </p:cNvPr>
          <p:cNvPicPr>
            <a:picLocks noChangeAspect="1"/>
          </p:cNvPicPr>
          <p:nvPr/>
        </p:nvPicPr>
        <p:blipFill>
          <a:blip r:embed="rId6"/>
          <a:stretch>
            <a:fillRect/>
          </a:stretch>
        </p:blipFill>
        <p:spPr>
          <a:xfrm>
            <a:off x="459401" y="1230528"/>
            <a:ext cx="2172962" cy="2404043"/>
          </a:xfrm>
          <a:prstGeom prst="rect">
            <a:avLst/>
          </a:prstGeom>
        </p:spPr>
      </p:pic>
    </p:spTree>
    <p:extLst>
      <p:ext uri="{BB962C8B-B14F-4D97-AF65-F5344CB8AC3E}">
        <p14:creationId xmlns:p14="http://schemas.microsoft.com/office/powerpoint/2010/main" val="3706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dirty="0">
                <a:latin typeface="Garamond" panose="02020404030301010803" pitchFamily="18" charset="0"/>
              </a:rPr>
              <a:t>Analyzing Big Data – The </a:t>
            </a:r>
            <a:r>
              <a:rPr lang="en-US" dirty="0">
                <a:latin typeface="Lucida Console" panose="020B0609040504020204" pitchFamily="49" charset="0"/>
              </a:rPr>
              <a:t>`</a:t>
            </a:r>
            <a:r>
              <a:rPr lang="en-US" dirty="0" err="1">
                <a:solidFill>
                  <a:schemeClr val="accent1">
                    <a:lumMod val="75000"/>
                  </a:schemeClr>
                </a:solidFill>
                <a:latin typeface="Lucida Console" panose="020B0609040504020204" pitchFamily="49" charset="0"/>
              </a:rPr>
              <a:t>sparklyr</a:t>
            </a:r>
            <a:r>
              <a:rPr lang="en-US" dirty="0">
                <a:latin typeface="Lucida Console" panose="020B0609040504020204" pitchFamily="49" charset="0"/>
              </a:rPr>
              <a:t>`</a:t>
            </a:r>
            <a:r>
              <a:rPr lang="en-US" dirty="0">
                <a:latin typeface="Garamond" panose="02020404030301010803" pitchFamily="18" charset="0"/>
              </a:rPr>
              <a:t> Package</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3380508" y="820206"/>
            <a:ext cx="5451791" cy="3503315"/>
          </a:xfrm>
        </p:spPr>
        <p:txBody>
          <a:bodyPr>
            <a:normAutofit/>
          </a:bodyPr>
          <a:lstStyle/>
          <a:p>
            <a:pPr marL="139700" indent="0">
              <a:buNone/>
            </a:pPr>
            <a:r>
              <a:rPr lang="en-US" sz="2200" dirty="0">
                <a:latin typeface="Garamond" panose="02020404030301010803" pitchFamily="18" charset="0"/>
              </a:rPr>
              <a:t>The </a:t>
            </a:r>
            <a:r>
              <a:rPr lang="en-US" sz="2000" dirty="0">
                <a:latin typeface="Lucida Console" panose="020B0609040504020204" pitchFamily="49" charset="0"/>
              </a:rPr>
              <a:t>`</a:t>
            </a:r>
            <a:r>
              <a:rPr lang="en-US" sz="2000" dirty="0" err="1">
                <a:solidFill>
                  <a:schemeClr val="accent1">
                    <a:lumMod val="75000"/>
                  </a:schemeClr>
                </a:solidFill>
                <a:latin typeface="Lucida Console" panose="020B0609040504020204" pitchFamily="49" charset="0"/>
              </a:rPr>
              <a:t>dplyr</a:t>
            </a:r>
            <a:r>
              <a:rPr lang="en-US" sz="2000" dirty="0">
                <a:latin typeface="Lucida Console" panose="020B0609040504020204" pitchFamily="49" charset="0"/>
              </a:rPr>
              <a:t>`</a:t>
            </a:r>
            <a:r>
              <a:rPr lang="en-US" sz="2200" dirty="0">
                <a:latin typeface="Garamond" panose="02020404030301010803" pitchFamily="18" charset="0"/>
              </a:rPr>
              <a:t> syntax</a:t>
            </a:r>
          </a:p>
          <a:p>
            <a:r>
              <a:rPr lang="en-US" sz="2200" dirty="0">
                <a:latin typeface="Garamond" panose="02020404030301010803" pitchFamily="18" charset="0"/>
              </a:rPr>
              <a:t>Select columns with </a:t>
            </a:r>
            <a:r>
              <a:rPr lang="en-US" sz="2000" b="1" dirty="0">
                <a:solidFill>
                  <a:schemeClr val="accent1">
                    <a:lumMod val="75000"/>
                  </a:schemeClr>
                </a:solidFill>
                <a:latin typeface="Lucida Console" panose="020B0609040504020204" pitchFamily="49" charset="0"/>
              </a:rPr>
              <a:t>select()</a:t>
            </a:r>
          </a:p>
          <a:p>
            <a:r>
              <a:rPr lang="en-US" sz="2200" dirty="0">
                <a:latin typeface="Garamond" panose="02020404030301010803" pitchFamily="18" charset="0"/>
              </a:rPr>
              <a:t>Filter rows with </a:t>
            </a:r>
            <a:r>
              <a:rPr lang="en-US" sz="2000" b="1" dirty="0">
                <a:solidFill>
                  <a:schemeClr val="accent1">
                    <a:lumMod val="75000"/>
                  </a:schemeClr>
                </a:solidFill>
                <a:latin typeface="Lucida Console" panose="020B0609040504020204" pitchFamily="49" charset="0"/>
              </a:rPr>
              <a:t>filter()</a:t>
            </a:r>
          </a:p>
          <a:p>
            <a:r>
              <a:rPr lang="en-US" sz="2200" dirty="0">
                <a:latin typeface="Garamond" panose="02020404030301010803" pitchFamily="18" charset="0"/>
              </a:rPr>
              <a:t>Arrange rows with </a:t>
            </a:r>
            <a:r>
              <a:rPr lang="en-US" sz="2000" b="1" dirty="0">
                <a:solidFill>
                  <a:schemeClr val="accent1">
                    <a:lumMod val="75000"/>
                  </a:schemeClr>
                </a:solidFill>
                <a:latin typeface="Lucida Console" panose="020B0609040504020204" pitchFamily="49" charset="0"/>
              </a:rPr>
              <a:t>arrange()</a:t>
            </a:r>
          </a:p>
          <a:p>
            <a:r>
              <a:rPr lang="en-US" sz="2200" dirty="0">
                <a:latin typeface="Garamond" panose="02020404030301010803" pitchFamily="18" charset="0"/>
              </a:rPr>
              <a:t>Change or add columns with </a:t>
            </a:r>
            <a:r>
              <a:rPr lang="en-US" sz="2000" b="1" dirty="0">
                <a:solidFill>
                  <a:schemeClr val="accent1">
                    <a:lumMod val="75000"/>
                  </a:schemeClr>
                </a:solidFill>
                <a:latin typeface="Lucida Console" panose="020B0609040504020204" pitchFamily="49" charset="0"/>
              </a:rPr>
              <a:t>mutate()</a:t>
            </a:r>
          </a:p>
          <a:p>
            <a:r>
              <a:rPr lang="en-US" sz="2200" dirty="0">
                <a:latin typeface="Garamond" panose="02020404030301010803" pitchFamily="18" charset="0"/>
              </a:rPr>
              <a:t>Calculate summaries using </a:t>
            </a:r>
            <a:r>
              <a:rPr lang="en-US" sz="2000" b="1" dirty="0">
                <a:solidFill>
                  <a:schemeClr val="accent1">
                    <a:lumMod val="75000"/>
                  </a:schemeClr>
                </a:solidFill>
                <a:latin typeface="Lucida Console" panose="020B0609040504020204" pitchFamily="49" charset="0"/>
              </a:rPr>
              <a:t>summarize()</a:t>
            </a:r>
          </a:p>
          <a:p>
            <a:pPr lvl="1"/>
            <a:r>
              <a:rPr lang="en-US" sz="2000" dirty="0">
                <a:latin typeface="Garamond" panose="02020404030301010803" pitchFamily="18" charset="0"/>
              </a:rPr>
              <a:t>Can be used with </a:t>
            </a:r>
            <a:r>
              <a:rPr lang="en-US" sz="2000" b="1" dirty="0" err="1">
                <a:solidFill>
                  <a:schemeClr val="accent1">
                    <a:lumMod val="75000"/>
                  </a:schemeClr>
                </a:solidFill>
                <a:latin typeface="Lucida Console" panose="020B0609040504020204" pitchFamily="49" charset="0"/>
              </a:rPr>
              <a:t>group_by</a:t>
            </a:r>
            <a:r>
              <a:rPr lang="en-US" sz="2000" b="1" dirty="0">
                <a:solidFill>
                  <a:schemeClr val="accent1">
                    <a:lumMod val="75000"/>
                  </a:schemeClr>
                </a:solidFill>
                <a:latin typeface="Lucida Console" panose="020B0609040504020204" pitchFamily="49" charset="0"/>
              </a:rPr>
              <a:t>()</a:t>
            </a:r>
            <a:r>
              <a:rPr lang="en-US" sz="2000" dirty="0">
                <a:latin typeface="Garamond" panose="02020404030301010803" pitchFamily="18" charset="0"/>
              </a:rPr>
              <a:t> for grouped summaries.</a:t>
            </a: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54366C27-8138-46E9-9A12-AD311278CF8C}"/>
              </a:ext>
            </a:extLst>
          </p:cNvPr>
          <p:cNvPicPr>
            <a:picLocks noChangeAspect="1"/>
          </p:cNvPicPr>
          <p:nvPr/>
        </p:nvPicPr>
        <p:blipFill>
          <a:blip r:embed="rId6"/>
          <a:stretch>
            <a:fillRect/>
          </a:stretch>
        </p:blipFill>
        <p:spPr>
          <a:xfrm>
            <a:off x="568034" y="876976"/>
            <a:ext cx="1634836" cy="1808691"/>
          </a:xfrm>
          <a:prstGeom prst="rect">
            <a:avLst/>
          </a:prstGeom>
        </p:spPr>
      </p:pic>
      <p:pic>
        <p:nvPicPr>
          <p:cNvPr id="5" name="Picture 4">
            <a:extLst>
              <a:ext uri="{FF2B5EF4-FFF2-40B4-BE49-F238E27FC236}">
                <a16:creationId xmlns:a16="http://schemas.microsoft.com/office/drawing/2014/main" id="{45776E2C-E27A-429B-A0D3-C70EC47A39EF}"/>
              </a:ext>
            </a:extLst>
          </p:cNvPr>
          <p:cNvPicPr>
            <a:picLocks noChangeAspect="1"/>
          </p:cNvPicPr>
          <p:nvPr/>
        </p:nvPicPr>
        <p:blipFill>
          <a:blip r:embed="rId7">
            <a:grayscl/>
          </a:blip>
          <a:stretch>
            <a:fillRect/>
          </a:stretch>
        </p:blipFill>
        <p:spPr>
          <a:xfrm>
            <a:off x="1321807" y="2147116"/>
            <a:ext cx="1762125" cy="1981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8915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345044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dirty="0">
                <a:latin typeface="Garamond" panose="02020404030301010803" pitchFamily="18" charset="0"/>
              </a:rPr>
              <a:t>Visualizing Big Data – The </a:t>
            </a:r>
            <a:r>
              <a:rPr lang="en-US" sz="2700" dirty="0">
                <a:latin typeface="Lucida Console" panose="020B0609040504020204" pitchFamily="49" charset="0"/>
              </a:rPr>
              <a:t>`</a:t>
            </a:r>
            <a:r>
              <a:rPr lang="en-US" sz="2700" b="1" dirty="0">
                <a:solidFill>
                  <a:schemeClr val="accent1">
                    <a:lumMod val="75000"/>
                  </a:schemeClr>
                </a:solidFill>
                <a:latin typeface="Lucida Console" panose="020B0609040504020204" pitchFamily="49" charset="0"/>
              </a:rPr>
              <a:t>ggplot2</a:t>
            </a:r>
            <a:r>
              <a:rPr lang="en-US" sz="2700" dirty="0">
                <a:latin typeface="Lucida Console" panose="020B0609040504020204" pitchFamily="49" charset="0"/>
              </a:rPr>
              <a:t>`</a:t>
            </a:r>
            <a:r>
              <a:rPr lang="en-US" dirty="0">
                <a:latin typeface="Garamond" panose="02020404030301010803" pitchFamily="18" charset="0"/>
              </a:rPr>
              <a:t> Package</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3401291" y="820206"/>
            <a:ext cx="5431009" cy="3503315"/>
          </a:xfrm>
        </p:spPr>
        <p:txBody>
          <a:bodyPr>
            <a:normAutofit lnSpcReduction="10000"/>
          </a:bodyPr>
          <a:lstStyle/>
          <a:p>
            <a:r>
              <a:rPr lang="en-US" sz="2800" dirty="0">
                <a:latin typeface="Garamond" panose="02020404030301010803" pitchFamily="18" charset="0"/>
              </a:rPr>
              <a:t>7 Layers of </a:t>
            </a:r>
            <a:r>
              <a:rPr lang="en-US" sz="2600" dirty="0">
                <a:latin typeface="Lucida Console" panose="020B0609040504020204" pitchFamily="49" charset="0"/>
              </a:rPr>
              <a:t>`</a:t>
            </a:r>
            <a:r>
              <a:rPr lang="en-US" sz="2600" dirty="0">
                <a:solidFill>
                  <a:schemeClr val="accent1">
                    <a:lumMod val="75000"/>
                  </a:schemeClr>
                </a:solidFill>
                <a:latin typeface="Lucida Console" panose="020B0609040504020204" pitchFamily="49" charset="0"/>
              </a:rPr>
              <a:t>ggplot2</a:t>
            </a:r>
            <a:r>
              <a:rPr lang="en-US" sz="2600" dirty="0">
                <a:solidFill>
                  <a:schemeClr val="tx1"/>
                </a:solidFill>
                <a:latin typeface="Lucida Console" panose="020B0609040504020204" pitchFamily="49" charset="0"/>
              </a:rPr>
              <a:t>`</a:t>
            </a:r>
            <a:r>
              <a:rPr lang="en-US" sz="2800" dirty="0">
                <a:latin typeface="Garamond" panose="02020404030301010803" pitchFamily="18" charset="0"/>
              </a:rPr>
              <a:t> Package:</a:t>
            </a:r>
          </a:p>
          <a:p>
            <a:pPr marL="1433513" lvl="1" indent="-342900">
              <a:buFont typeface="+mj-lt"/>
              <a:buAutoNum type="arabicPeriod"/>
            </a:pPr>
            <a:r>
              <a:rPr lang="en-US" sz="2400" b="1" dirty="0">
                <a:latin typeface="Garamond" panose="02020404030301010803" pitchFamily="18" charset="0"/>
              </a:rPr>
              <a:t>Data</a:t>
            </a:r>
          </a:p>
          <a:p>
            <a:pPr marL="1433513" lvl="1" indent="-342900">
              <a:buFont typeface="+mj-lt"/>
              <a:buAutoNum type="arabicPeriod"/>
            </a:pPr>
            <a:r>
              <a:rPr lang="en-US" sz="2400" b="1" dirty="0">
                <a:latin typeface="Garamond" panose="02020404030301010803" pitchFamily="18" charset="0"/>
              </a:rPr>
              <a:t>Aesthetics</a:t>
            </a:r>
          </a:p>
          <a:p>
            <a:pPr marL="1433513" lvl="1" indent="-342900">
              <a:buFont typeface="+mj-lt"/>
              <a:buAutoNum type="arabicPeriod"/>
            </a:pPr>
            <a:r>
              <a:rPr lang="en-US" sz="2400" b="1" dirty="0">
                <a:latin typeface="Garamond" panose="02020404030301010803" pitchFamily="18" charset="0"/>
              </a:rPr>
              <a:t>Geometries</a:t>
            </a:r>
          </a:p>
          <a:p>
            <a:pPr marL="1433513" lvl="1" indent="-342900">
              <a:buFont typeface="+mj-lt"/>
              <a:buAutoNum type="arabicPeriod"/>
            </a:pPr>
            <a:r>
              <a:rPr lang="en-US" sz="2400" b="1" dirty="0">
                <a:latin typeface="Garamond" panose="02020404030301010803" pitchFamily="18" charset="0"/>
              </a:rPr>
              <a:t>Facets</a:t>
            </a:r>
          </a:p>
          <a:p>
            <a:pPr marL="1433513" lvl="1" indent="-342900">
              <a:buFont typeface="+mj-lt"/>
              <a:buAutoNum type="arabicPeriod"/>
            </a:pPr>
            <a:r>
              <a:rPr lang="en-US" sz="2400" b="1" dirty="0">
                <a:latin typeface="Garamond" panose="02020404030301010803" pitchFamily="18" charset="0"/>
              </a:rPr>
              <a:t>Coordinates</a:t>
            </a:r>
          </a:p>
          <a:p>
            <a:pPr marL="1433513" lvl="1" indent="-342900">
              <a:buFont typeface="+mj-lt"/>
              <a:buAutoNum type="arabicPeriod"/>
            </a:pPr>
            <a:r>
              <a:rPr lang="en-US" sz="2400" b="1" dirty="0">
                <a:latin typeface="Garamond" panose="02020404030301010803" pitchFamily="18" charset="0"/>
              </a:rPr>
              <a:t>Statistics</a:t>
            </a:r>
          </a:p>
          <a:p>
            <a:pPr marL="1433513" lvl="1" indent="-342900">
              <a:buFont typeface="+mj-lt"/>
              <a:buAutoNum type="arabicPeriod"/>
            </a:pPr>
            <a:r>
              <a:rPr lang="en-US" sz="2400" b="1" dirty="0">
                <a:latin typeface="Garamond" panose="02020404030301010803" pitchFamily="18" charset="0"/>
              </a:rPr>
              <a:t>Themes</a:t>
            </a: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76B338CE-195E-4956-98D4-5D0AF8F9E766}"/>
              </a:ext>
            </a:extLst>
          </p:cNvPr>
          <p:cNvPicPr>
            <a:picLocks noChangeAspect="1"/>
          </p:cNvPicPr>
          <p:nvPr/>
        </p:nvPicPr>
        <p:blipFill>
          <a:blip r:embed="rId6"/>
          <a:stretch>
            <a:fillRect/>
          </a:stretch>
        </p:blipFill>
        <p:spPr>
          <a:xfrm>
            <a:off x="548828" y="980872"/>
            <a:ext cx="2755481" cy="3181756"/>
          </a:xfrm>
          <a:prstGeom prst="rect">
            <a:avLst/>
          </a:prstGeom>
        </p:spPr>
      </p:pic>
    </p:spTree>
    <p:extLst>
      <p:ext uri="{BB962C8B-B14F-4D97-AF65-F5344CB8AC3E}">
        <p14:creationId xmlns:p14="http://schemas.microsoft.com/office/powerpoint/2010/main" val="140865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Visualizing Big Data – The </a:t>
            </a:r>
            <a:r>
              <a:rPr lang="en-US" sz="2700" dirty="0">
                <a:latin typeface="Lucida Console" panose="020B0609040504020204" pitchFamily="49" charset="0"/>
              </a:rPr>
              <a:t>`</a:t>
            </a:r>
            <a:r>
              <a:rPr lang="en-US" sz="2700" b="1" dirty="0">
                <a:solidFill>
                  <a:schemeClr val="accent1">
                    <a:lumMod val="75000"/>
                  </a:schemeClr>
                </a:solidFill>
                <a:latin typeface="Lucida Console" panose="020B0609040504020204" pitchFamily="49" charset="0"/>
              </a:rPr>
              <a:t>ggplot2</a:t>
            </a:r>
            <a:r>
              <a:rPr lang="en-US" sz="2700" dirty="0">
                <a:latin typeface="Lucida Console" panose="020B0609040504020204" pitchFamily="49" charset="0"/>
              </a:rPr>
              <a:t>`</a:t>
            </a:r>
            <a:r>
              <a:rPr lang="en-US" dirty="0">
                <a:latin typeface="Garamond" panose="02020404030301010803" pitchFamily="18" charset="0"/>
              </a:rPr>
              <a:t> Package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Some plots include:</a:t>
            </a:r>
          </a:p>
          <a:p>
            <a:pPr lvl="1"/>
            <a:r>
              <a:rPr lang="en-US" sz="2000" b="1" dirty="0">
                <a:latin typeface="Garamond" panose="02020404030301010803" pitchFamily="18" charset="0"/>
              </a:rPr>
              <a:t>Marginal plots </a:t>
            </a:r>
            <a:r>
              <a:rPr lang="en-US" sz="2000" dirty="0">
                <a:latin typeface="Garamond" panose="02020404030301010803" pitchFamily="18" charset="0"/>
              </a:rPr>
              <a:t>– distribution of individual variables in dataset.</a:t>
            </a:r>
          </a:p>
          <a:p>
            <a:pPr lvl="1"/>
            <a:r>
              <a:rPr lang="en-US" sz="2000" b="1" dirty="0">
                <a:latin typeface="Garamond" panose="02020404030301010803" pitchFamily="18" charset="0"/>
              </a:rPr>
              <a:t>Conditional plots </a:t>
            </a:r>
            <a:r>
              <a:rPr lang="en-US" sz="2000" dirty="0">
                <a:latin typeface="Garamond" panose="02020404030301010803" pitchFamily="18" charset="0"/>
              </a:rPr>
              <a:t>– examine relationship between continuous variables.</a:t>
            </a:r>
          </a:p>
          <a:p>
            <a:pPr lvl="1"/>
            <a:r>
              <a:rPr lang="en-US" sz="2000" b="1" dirty="0">
                <a:latin typeface="Garamond" panose="02020404030301010803" pitchFamily="18" charset="0"/>
              </a:rPr>
              <a:t>Plots for examining correlations </a:t>
            </a:r>
            <a:r>
              <a:rPr lang="en-US" sz="2000" dirty="0">
                <a:latin typeface="Garamond" panose="02020404030301010803" pitchFamily="18" charset="0"/>
              </a:rPr>
              <a:t>– scatterplot matrix, correlation matrix</a:t>
            </a:r>
          </a:p>
          <a:p>
            <a:pPr lvl="1"/>
            <a:r>
              <a:rPr lang="en-US" sz="2000" b="1" dirty="0">
                <a:latin typeface="Garamond" panose="02020404030301010803" pitchFamily="18" charset="0"/>
              </a:rPr>
              <a:t>Plots for ordinal/categorical variables </a:t>
            </a:r>
            <a:r>
              <a:rPr lang="en-US" sz="2000" dirty="0">
                <a:latin typeface="Garamond" panose="02020404030301010803" pitchFamily="18" charset="0"/>
              </a:rPr>
              <a:t>– </a:t>
            </a:r>
            <a:r>
              <a:rPr lang="en-US" sz="2000" dirty="0" err="1">
                <a:latin typeface="Garamond" panose="02020404030301010803" pitchFamily="18" charset="0"/>
              </a:rPr>
              <a:t>barplots</a:t>
            </a:r>
            <a:r>
              <a:rPr lang="en-US" sz="2000" dirty="0">
                <a:latin typeface="Garamond" panose="02020404030301010803" pitchFamily="18" charset="0"/>
              </a:rPr>
              <a:t>, alluvium plots</a:t>
            </a:r>
          </a:p>
          <a:p>
            <a:endParaRPr lang="en-US" sz="2400" dirty="0">
              <a:latin typeface="Garamond" panose="02020404030301010803" pitchFamily="18" charset="0"/>
            </a:endParaRPr>
          </a:p>
          <a:p>
            <a:r>
              <a:rPr lang="en-US" sz="2400" dirty="0">
                <a:latin typeface="Garamond" panose="02020404030301010803" pitchFamily="18" charset="0"/>
              </a:rPr>
              <a:t>Other packages to supplement our visualization</a:t>
            </a:r>
          </a:p>
          <a:p>
            <a:pPr marL="114300" indent="0" algn="ctr">
              <a:buNone/>
            </a:pPr>
            <a:r>
              <a:rPr lang="en-US" sz="2000" b="1" dirty="0">
                <a:solidFill>
                  <a:schemeClr val="accent1">
                    <a:lumMod val="75000"/>
                  </a:schemeClr>
                </a:solidFill>
                <a:latin typeface="Lucida Console" panose="020B0609040504020204" pitchFamily="49" charset="0"/>
              </a:rPr>
              <a:t>{</a:t>
            </a:r>
            <a:r>
              <a:rPr lang="en-US" sz="2000" b="1" dirty="0" err="1">
                <a:solidFill>
                  <a:schemeClr val="accent1">
                    <a:lumMod val="75000"/>
                  </a:schemeClr>
                </a:solidFill>
                <a:latin typeface="Lucida Console" panose="020B0609040504020204" pitchFamily="49" charset="0"/>
              </a:rPr>
              <a:t>Ggally</a:t>
            </a:r>
            <a:r>
              <a:rPr lang="en-US" sz="2000" b="1" dirty="0">
                <a:solidFill>
                  <a:schemeClr val="accent1">
                    <a:lumMod val="75000"/>
                  </a:schemeClr>
                </a:solidFill>
                <a:latin typeface="Lucida Console" panose="020B0609040504020204" pitchFamily="49" charset="0"/>
              </a:rPr>
              <a:t>}</a:t>
            </a:r>
            <a:r>
              <a:rPr lang="en-US" sz="2400" dirty="0">
                <a:latin typeface="Garamond" panose="02020404030301010803" pitchFamily="18" charset="0"/>
              </a:rPr>
              <a:t>, </a:t>
            </a:r>
            <a:r>
              <a:rPr lang="en-US" sz="2000" b="1" dirty="0">
                <a:solidFill>
                  <a:schemeClr val="accent1">
                    <a:lumMod val="75000"/>
                  </a:schemeClr>
                </a:solidFill>
                <a:latin typeface="Lucida Console" panose="020B0609040504020204" pitchFamily="49" charset="0"/>
              </a:rPr>
              <a:t>{</a:t>
            </a:r>
            <a:r>
              <a:rPr lang="en-US" sz="2000" b="1" dirty="0" err="1">
                <a:solidFill>
                  <a:schemeClr val="accent1">
                    <a:lumMod val="75000"/>
                  </a:schemeClr>
                </a:solidFill>
                <a:latin typeface="Lucida Console" panose="020B0609040504020204" pitchFamily="49" charset="0"/>
              </a:rPr>
              <a:t>ggExtras</a:t>
            </a:r>
            <a:r>
              <a:rPr lang="en-US" sz="2000" b="1" dirty="0">
                <a:solidFill>
                  <a:schemeClr val="accent1">
                    <a:lumMod val="75000"/>
                  </a:schemeClr>
                </a:solidFill>
                <a:latin typeface="Lucida Console" panose="020B0609040504020204" pitchFamily="49" charset="0"/>
              </a:rPr>
              <a:t>}</a:t>
            </a:r>
            <a:r>
              <a:rPr lang="en-US" sz="2400" dirty="0">
                <a:latin typeface="Garamond" panose="02020404030301010803" pitchFamily="18" charset="0"/>
              </a:rPr>
              <a:t>, </a:t>
            </a:r>
            <a:r>
              <a:rPr lang="en-US" sz="2000" b="1" dirty="0">
                <a:solidFill>
                  <a:schemeClr val="accent1">
                    <a:lumMod val="75000"/>
                  </a:schemeClr>
                </a:solidFill>
                <a:latin typeface="Lucida Console" panose="020B0609040504020204" pitchFamily="49" charset="0"/>
              </a:rPr>
              <a:t>{</a:t>
            </a:r>
            <a:r>
              <a:rPr lang="en-US" sz="2000" b="1" dirty="0" err="1">
                <a:solidFill>
                  <a:schemeClr val="accent1">
                    <a:lumMod val="75000"/>
                  </a:schemeClr>
                </a:solidFill>
                <a:latin typeface="Lucida Console" panose="020B0609040504020204" pitchFamily="49" charset="0"/>
              </a:rPr>
              <a:t>ggalluvial</a:t>
            </a:r>
            <a:r>
              <a:rPr lang="en-US" sz="2000" b="1" dirty="0">
                <a:solidFill>
                  <a:schemeClr val="accent1">
                    <a:lumMod val="75000"/>
                  </a:schemeClr>
                </a:solidFill>
                <a:latin typeface="Lucida Console" panose="020B0609040504020204" pitchFamily="49" charset="0"/>
              </a:rPr>
              <a:t>}</a:t>
            </a:r>
            <a:endParaRPr lang="en-US" sz="2400" b="1" dirty="0">
              <a:solidFill>
                <a:schemeClr val="accent1">
                  <a:lumMod val="75000"/>
                </a:schemeClr>
              </a:solidFill>
              <a:latin typeface="Lucida Console" panose="020B0609040504020204" pitchFamily="49"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9675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21672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Modeling Big Data – Machine Learning (ML)</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lnSpcReduction="10000"/>
          </a:bodyPr>
          <a:lstStyle/>
          <a:p>
            <a:r>
              <a:rPr lang="en-US" sz="2400" dirty="0">
                <a:latin typeface="Garamond" panose="02020404030301010803" pitchFamily="18" charset="0"/>
              </a:rPr>
              <a:t>Traditional modeling techniques can struggle to find information from big data.</a:t>
            </a:r>
          </a:p>
          <a:p>
            <a:r>
              <a:rPr lang="en-US" sz="2400" dirty="0">
                <a:latin typeface="Garamond" panose="02020404030301010803" pitchFamily="18" charset="0"/>
              </a:rPr>
              <a:t>Many turn to ML to generate insights from big data.</a:t>
            </a:r>
          </a:p>
          <a:p>
            <a:pPr marL="114300" indent="0">
              <a:buNone/>
            </a:pPr>
            <a:endParaRPr lang="en-US" sz="2400" dirty="0">
              <a:latin typeface="Garamond" panose="02020404030301010803" pitchFamily="18" charset="0"/>
            </a:endParaRPr>
          </a:p>
          <a:p>
            <a:pPr marL="539750" indent="0">
              <a:buNone/>
            </a:pPr>
            <a:r>
              <a:rPr lang="en-US" sz="2000" b="1" dirty="0">
                <a:solidFill>
                  <a:schemeClr val="accent1">
                    <a:lumMod val="75000"/>
                  </a:schemeClr>
                </a:solidFill>
                <a:latin typeface="Garamond" panose="02020404030301010803" pitchFamily="18" charset="0"/>
              </a:rPr>
              <a:t>Machine learning (ML) is a field of study in artificial intelligence concerned with the development and study of statistical algorithms that can learn from data and generalize to unseen data, and thus perform tasks without explicit instructions.</a:t>
            </a:r>
          </a:p>
          <a:p>
            <a:pPr marL="539750" indent="0" algn="r">
              <a:buNone/>
            </a:pPr>
            <a:r>
              <a:rPr lang="en-US" dirty="0">
                <a:latin typeface="Garamond" panose="02020404030301010803" pitchFamily="18" charset="0"/>
              </a:rPr>
              <a:t>Source: Wikipedia</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41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Modeling Big Data – Machine Learning (ML)</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Main Types of Machine Learning</a:t>
            </a:r>
          </a:p>
          <a:p>
            <a:pPr lvl="1"/>
            <a:r>
              <a:rPr lang="en-US" sz="2200" b="1" dirty="0">
                <a:solidFill>
                  <a:schemeClr val="accent1">
                    <a:lumMod val="75000"/>
                  </a:schemeClr>
                </a:solidFill>
                <a:latin typeface="Garamond" panose="02020404030301010803" pitchFamily="18" charset="0"/>
              </a:rPr>
              <a:t>Supervised ML</a:t>
            </a:r>
            <a:r>
              <a:rPr lang="en-US" sz="2200" dirty="0">
                <a:latin typeface="Garamond" panose="02020404030301010803" pitchFamily="18" charset="0"/>
              </a:rPr>
              <a:t>: learn from labeled data. Algorithm is given both input and output variables called “training data” to learn patterns from the data, and make inferences on unseen data called “test data”.</a:t>
            </a:r>
          </a:p>
          <a:p>
            <a:pPr lvl="1"/>
            <a:endParaRPr lang="en-US" sz="2200" dirty="0">
              <a:latin typeface="Garamond" panose="02020404030301010803" pitchFamily="18" charset="0"/>
            </a:endParaRPr>
          </a:p>
          <a:p>
            <a:pPr lvl="1"/>
            <a:r>
              <a:rPr lang="en-US" sz="2200" b="1" dirty="0">
                <a:solidFill>
                  <a:schemeClr val="accent1">
                    <a:lumMod val="75000"/>
                  </a:schemeClr>
                </a:solidFill>
                <a:latin typeface="Garamond" panose="02020404030301010803" pitchFamily="18" charset="0"/>
              </a:rPr>
              <a:t>Unsupervised ML</a:t>
            </a:r>
            <a:r>
              <a:rPr lang="en-US" sz="2200" dirty="0">
                <a:latin typeface="Garamond" panose="02020404030301010803" pitchFamily="18" charset="0"/>
              </a:rPr>
              <a:t>: learn from unlabeled data. Algorithm is given only input data from which it identifies patterns on its own.</a:t>
            </a:r>
          </a:p>
          <a:p>
            <a:pPr lvl="1"/>
            <a:endParaRPr lang="en-US" sz="2200" dirty="0">
              <a:latin typeface="Garamond" panose="02020404030301010803" pitchFamily="18" charset="0"/>
            </a:endParaRPr>
          </a:p>
          <a:p>
            <a:endParaRPr lang="en-US" sz="24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02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02570"/>
            <a:ext cx="8520600" cy="572700"/>
          </a:xfrm>
        </p:spPr>
        <p:txBody>
          <a:bodyPr>
            <a:normAutofit fontScale="90000"/>
          </a:bodyPr>
          <a:lstStyle/>
          <a:p>
            <a:r>
              <a:rPr lang="en-US" dirty="0">
                <a:latin typeface="Garamond" panose="02020404030301010803" pitchFamily="18" charset="0"/>
              </a:rPr>
              <a:t>IDE and Packages for this Lecture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20440"/>
            <a:ext cx="8520600" cy="3603077"/>
          </a:xfrm>
        </p:spPr>
        <p:txBody>
          <a:bodyPr>
            <a:normAutofit/>
          </a:bodyPr>
          <a:lstStyle/>
          <a:p>
            <a:r>
              <a:rPr lang="en-US" sz="2400" dirty="0">
                <a:latin typeface="Garamond" panose="02020404030301010803" pitchFamily="18" charset="0"/>
              </a:rPr>
              <a:t>Main IDE for R is RStudio.</a:t>
            </a:r>
          </a:p>
          <a:p>
            <a:r>
              <a:rPr lang="en-US" sz="2400" dirty="0">
                <a:latin typeface="Garamond" panose="02020404030301010803" pitchFamily="18" charset="0"/>
              </a:rPr>
              <a:t>Packages:</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4">
            <a:extLst>
              <a:ext uri="{FF2B5EF4-FFF2-40B4-BE49-F238E27FC236}">
                <a16:creationId xmlns:a16="http://schemas.microsoft.com/office/drawing/2014/main" id="{C8B4E036-1985-4C81-9759-EBAC418D4FB7}"/>
              </a:ext>
            </a:extLst>
          </p:cNvPr>
          <p:cNvGraphicFramePr>
            <a:graphicFrameLocks noGrp="1"/>
          </p:cNvGraphicFramePr>
          <p:nvPr>
            <p:extLst>
              <p:ext uri="{D42A27DB-BD31-4B8C-83A1-F6EECF244321}">
                <p14:modId xmlns:p14="http://schemas.microsoft.com/office/powerpoint/2010/main" val="2387380439"/>
              </p:ext>
            </p:extLst>
          </p:nvPr>
        </p:nvGraphicFramePr>
        <p:xfrm>
          <a:off x="2430235" y="1529451"/>
          <a:ext cx="2183328" cy="2773680"/>
        </p:xfrm>
        <a:graphic>
          <a:graphicData uri="http://schemas.openxmlformats.org/drawingml/2006/table">
            <a:tbl>
              <a:tblPr firstRow="1" bandRow="1">
                <a:tableStyleId>{5C22544A-7EE6-4342-B048-85BDC9FD1C3A}</a:tableStyleId>
              </a:tblPr>
              <a:tblGrid>
                <a:gridCol w="2183328">
                  <a:extLst>
                    <a:ext uri="{9D8B030D-6E8A-4147-A177-3AD203B41FA5}">
                      <a16:colId xmlns:a16="http://schemas.microsoft.com/office/drawing/2014/main" val="1212155327"/>
                    </a:ext>
                  </a:extLst>
                </a:gridCol>
              </a:tblGrid>
              <a:tr h="370840">
                <a:tc>
                  <a:txBody>
                    <a:bodyPr/>
                    <a:lstStyle/>
                    <a:p>
                      <a:r>
                        <a:rPr lang="en-US" sz="2000" b="1" dirty="0" err="1">
                          <a:solidFill>
                            <a:sysClr val="windowText" lastClr="000000"/>
                          </a:solidFill>
                          <a:latin typeface="Lucida Console" panose="020B0609040504020204" pitchFamily="49" charset="0"/>
                        </a:rPr>
                        <a:t>benchmarkme</a:t>
                      </a:r>
                      <a:endParaRPr lang="en-GH" sz="2000" b="1" dirty="0">
                        <a:solidFill>
                          <a:sysClr val="windowText" lastClr="000000"/>
                        </a:solidFill>
                        <a:latin typeface="Lucida Console" panose="020B0609040504020204" pitchFamily="49" charset="0"/>
                      </a:endParaRPr>
                    </a:p>
                  </a:txBody>
                  <a:tcPr>
                    <a:solidFill>
                      <a:schemeClr val="accent1">
                        <a:lumMod val="20000"/>
                        <a:lumOff val="80000"/>
                      </a:schemeClr>
                    </a:solidFill>
                  </a:tcPr>
                </a:tc>
                <a:extLst>
                  <a:ext uri="{0D108BD9-81ED-4DB2-BD59-A6C34878D82A}">
                    <a16:rowId xmlns:a16="http://schemas.microsoft.com/office/drawing/2014/main" val="1812108110"/>
                  </a:ext>
                </a:extLst>
              </a:tr>
              <a:tr h="370840">
                <a:tc>
                  <a:txBody>
                    <a:bodyPr/>
                    <a:lstStyle/>
                    <a:p>
                      <a:r>
                        <a:rPr lang="en-US" sz="2000" b="1" dirty="0" err="1">
                          <a:solidFill>
                            <a:sysClr val="windowText" lastClr="000000"/>
                          </a:solidFill>
                          <a:latin typeface="Lucida Console" panose="020B0609040504020204" pitchFamily="49" charset="0"/>
                        </a:rPr>
                        <a:t>tidyverse</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695715417"/>
                  </a:ext>
                </a:extLst>
              </a:tr>
              <a:tr h="370840">
                <a:tc>
                  <a:txBody>
                    <a:bodyPr/>
                    <a:lstStyle/>
                    <a:p>
                      <a:r>
                        <a:rPr lang="en-US" sz="2000" b="1" dirty="0" err="1">
                          <a:solidFill>
                            <a:sysClr val="windowText" lastClr="000000"/>
                          </a:solidFill>
                          <a:latin typeface="Lucida Console" panose="020B0609040504020204" pitchFamily="49" charset="0"/>
                        </a:rPr>
                        <a:t>data.table</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3170027522"/>
                  </a:ext>
                </a:extLst>
              </a:tr>
              <a:tr h="370840">
                <a:tc>
                  <a:txBody>
                    <a:bodyPr/>
                    <a:lstStyle/>
                    <a:p>
                      <a:r>
                        <a:rPr lang="en-US" sz="2000" b="1" dirty="0" err="1">
                          <a:solidFill>
                            <a:sysClr val="windowText" lastClr="000000"/>
                          </a:solidFill>
                          <a:latin typeface="Lucida Console" panose="020B0609040504020204" pitchFamily="49" charset="0"/>
                        </a:rPr>
                        <a:t>sparklyr</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4090383259"/>
                  </a:ext>
                </a:extLst>
              </a:tr>
              <a:tr h="370840">
                <a:tc>
                  <a:txBody>
                    <a:bodyPr/>
                    <a:lstStyle/>
                    <a:p>
                      <a:r>
                        <a:rPr lang="en-US" sz="2000" b="1" dirty="0" err="1">
                          <a:solidFill>
                            <a:sysClr val="windowText" lastClr="000000"/>
                          </a:solidFill>
                          <a:latin typeface="Lucida Console" panose="020B0609040504020204" pitchFamily="49" charset="0"/>
                        </a:rPr>
                        <a:t>tidymodels</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2828432764"/>
                  </a:ext>
                </a:extLst>
              </a:tr>
              <a:tr h="370840">
                <a:tc>
                  <a:txBody>
                    <a:bodyPr/>
                    <a:lstStyle/>
                    <a:p>
                      <a:r>
                        <a:rPr lang="en-US" sz="2000" b="1" dirty="0" err="1">
                          <a:solidFill>
                            <a:sysClr val="windowText" lastClr="000000"/>
                          </a:solidFill>
                          <a:latin typeface="Lucida Console" panose="020B0609040504020204" pitchFamily="49" charset="0"/>
                        </a:rPr>
                        <a:t>GGally</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451130483"/>
                  </a:ext>
                </a:extLst>
              </a:tr>
              <a:tr h="370840">
                <a:tc>
                  <a:txBody>
                    <a:bodyPr/>
                    <a:lstStyle/>
                    <a:p>
                      <a:r>
                        <a:rPr lang="en-US" sz="2000" b="1" dirty="0" err="1">
                          <a:solidFill>
                            <a:sysClr val="windowText" lastClr="000000"/>
                          </a:solidFill>
                          <a:latin typeface="Lucida Console" panose="020B0609040504020204" pitchFamily="49" charset="0"/>
                        </a:rPr>
                        <a:t>ggExtra</a:t>
                      </a:r>
                      <a:endParaRPr lang="en-GH" sz="2000" b="1" dirty="0">
                        <a:solidFill>
                          <a:sysClr val="windowText" lastClr="000000"/>
                        </a:solidFill>
                        <a:latin typeface="Lucida Console" panose="020B0609040504020204" pitchFamily="49" charset="0"/>
                      </a:endParaRPr>
                    </a:p>
                  </a:txBody>
                  <a:tcPr/>
                </a:tc>
                <a:extLst>
                  <a:ext uri="{0D108BD9-81ED-4DB2-BD59-A6C34878D82A}">
                    <a16:rowId xmlns:a16="http://schemas.microsoft.com/office/drawing/2014/main" val="317063868"/>
                  </a:ext>
                </a:extLst>
              </a:tr>
            </a:tbl>
          </a:graphicData>
        </a:graphic>
      </p:graphicFrame>
    </p:spTree>
    <p:extLst>
      <p:ext uri="{BB962C8B-B14F-4D97-AF65-F5344CB8AC3E}">
        <p14:creationId xmlns:p14="http://schemas.microsoft.com/office/powerpoint/2010/main" val="3204812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dirty="0">
                <a:latin typeface="Garamond" panose="02020404030301010803" pitchFamily="18" charset="0"/>
              </a:rPr>
              <a:t>Machine Learning Algorithms</a:t>
            </a:r>
          </a:p>
        </p:txBody>
      </p:sp>
      <p:sp>
        <p:nvSpPr>
          <p:cNvPr id="3" name="Text Placeholder 2">
            <a:extLst>
              <a:ext uri="{FF2B5EF4-FFF2-40B4-BE49-F238E27FC236}">
                <a16:creationId xmlns:a16="http://schemas.microsoft.com/office/drawing/2014/main" id="{F8DB7EAA-DD55-27C6-F7A8-4DD56F21BF52}"/>
              </a:ext>
            </a:extLst>
          </p:cNvPr>
          <p:cNvSpPr>
            <a:spLocks noGrp="1"/>
          </p:cNvSpPr>
          <p:nvPr>
            <p:ph type="body" idx="1"/>
          </p:nvPr>
        </p:nvSpPr>
        <p:spPr>
          <a:xfrm>
            <a:off x="311700" y="820206"/>
            <a:ext cx="3999900" cy="3503313"/>
          </a:xfrm>
        </p:spPr>
        <p:txBody>
          <a:bodyPr>
            <a:normAutofit lnSpcReduction="10000"/>
          </a:bodyPr>
          <a:lstStyle/>
          <a:p>
            <a:pPr marL="139700" indent="0">
              <a:buNone/>
            </a:pPr>
            <a:r>
              <a:rPr lang="en-US" sz="2000" b="1" dirty="0">
                <a:solidFill>
                  <a:schemeClr val="accent1">
                    <a:lumMod val="75000"/>
                  </a:schemeClr>
                </a:solidFill>
                <a:latin typeface="Garamond" panose="02020404030301010803" pitchFamily="18" charset="0"/>
              </a:rPr>
              <a:t>Supervised ML</a:t>
            </a:r>
          </a:p>
          <a:p>
            <a:r>
              <a:rPr lang="en-US" sz="1600" b="1" dirty="0">
                <a:latin typeface="Garamond" panose="02020404030301010803" pitchFamily="18" charset="0"/>
              </a:rPr>
              <a:t>Regression</a:t>
            </a:r>
          </a:p>
          <a:p>
            <a:pPr lvl="1"/>
            <a:r>
              <a:rPr lang="en-US" sz="1400" dirty="0">
                <a:latin typeface="Garamond" panose="02020404030301010803" pitchFamily="18" charset="0"/>
              </a:rPr>
              <a:t>Linear Regression</a:t>
            </a:r>
          </a:p>
          <a:p>
            <a:pPr lvl="1"/>
            <a:r>
              <a:rPr lang="en-US" sz="1400" dirty="0">
                <a:latin typeface="Garamond" panose="02020404030301010803" pitchFamily="18" charset="0"/>
              </a:rPr>
              <a:t>Support Vector Regression</a:t>
            </a:r>
          </a:p>
          <a:p>
            <a:pPr lvl="1"/>
            <a:r>
              <a:rPr lang="en-US" sz="1400" dirty="0">
                <a:latin typeface="Garamond" panose="02020404030301010803" pitchFamily="18" charset="0"/>
              </a:rPr>
              <a:t>Decision Tree Regression</a:t>
            </a:r>
          </a:p>
          <a:p>
            <a:pPr lvl="1"/>
            <a:r>
              <a:rPr lang="en-US" sz="1400" dirty="0">
                <a:latin typeface="Garamond" panose="02020404030301010803" pitchFamily="18" charset="0"/>
              </a:rPr>
              <a:t>Random Forest Regression</a:t>
            </a:r>
          </a:p>
          <a:p>
            <a:r>
              <a:rPr lang="en-US" sz="1600" b="1" dirty="0">
                <a:latin typeface="Garamond" panose="02020404030301010803" pitchFamily="18" charset="0"/>
              </a:rPr>
              <a:t>Classification</a:t>
            </a:r>
          </a:p>
          <a:p>
            <a:pPr lvl="1"/>
            <a:r>
              <a:rPr lang="en-US" sz="1400" dirty="0">
                <a:latin typeface="Garamond" panose="02020404030301010803" pitchFamily="18" charset="0"/>
              </a:rPr>
              <a:t>Logistic Regression</a:t>
            </a:r>
          </a:p>
          <a:p>
            <a:pPr lvl="1"/>
            <a:r>
              <a:rPr lang="en-US" sz="1400" dirty="0">
                <a:latin typeface="Garamond" panose="02020404030301010803" pitchFamily="18" charset="0"/>
              </a:rPr>
              <a:t>K-Nearest Neighbors (K-NN)</a:t>
            </a:r>
          </a:p>
          <a:p>
            <a:pPr lvl="1"/>
            <a:r>
              <a:rPr lang="en-US" sz="1400" dirty="0">
                <a:latin typeface="Garamond" panose="02020404030301010803" pitchFamily="18" charset="0"/>
              </a:rPr>
              <a:t>Support Vector Machine (SVM)</a:t>
            </a:r>
          </a:p>
          <a:p>
            <a:pPr lvl="1"/>
            <a:r>
              <a:rPr lang="en-US" sz="1400" dirty="0">
                <a:latin typeface="Garamond" panose="02020404030301010803" pitchFamily="18" charset="0"/>
              </a:rPr>
              <a:t>Naïve Bayes</a:t>
            </a:r>
          </a:p>
          <a:p>
            <a:pPr lvl="1"/>
            <a:r>
              <a:rPr lang="en-US" sz="1400" dirty="0">
                <a:latin typeface="Garamond" panose="02020404030301010803" pitchFamily="18" charset="0"/>
              </a:rPr>
              <a:t>Decision Tree Classification</a:t>
            </a:r>
          </a:p>
          <a:p>
            <a:pPr lvl="1"/>
            <a:r>
              <a:rPr lang="en-US" sz="1400" dirty="0">
                <a:latin typeface="Garamond" panose="02020404030301010803" pitchFamily="18" charset="0"/>
              </a:rPr>
              <a:t>Random Forest Classification</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4832400" y="820206"/>
            <a:ext cx="3999900" cy="3503315"/>
          </a:xfrm>
        </p:spPr>
        <p:txBody>
          <a:bodyPr>
            <a:normAutofit/>
          </a:bodyPr>
          <a:lstStyle/>
          <a:p>
            <a:pPr marL="139700" indent="0">
              <a:buNone/>
            </a:pPr>
            <a:r>
              <a:rPr lang="en-US" sz="2000" b="1" dirty="0">
                <a:solidFill>
                  <a:schemeClr val="accent1">
                    <a:lumMod val="75000"/>
                  </a:schemeClr>
                </a:solidFill>
                <a:latin typeface="Garamond" panose="02020404030301010803" pitchFamily="18" charset="0"/>
              </a:rPr>
              <a:t>Unsupervised ML</a:t>
            </a:r>
          </a:p>
          <a:p>
            <a:r>
              <a:rPr lang="en-US" sz="1600" dirty="0">
                <a:latin typeface="Garamond" panose="02020404030301010803" pitchFamily="18" charset="0"/>
              </a:rPr>
              <a:t>Clustering</a:t>
            </a:r>
          </a:p>
          <a:p>
            <a:pPr lvl="1"/>
            <a:r>
              <a:rPr lang="en-US" sz="1400" dirty="0">
                <a:latin typeface="Garamond" panose="02020404030301010803" pitchFamily="18" charset="0"/>
              </a:rPr>
              <a:t>K-Means Clustering</a:t>
            </a:r>
          </a:p>
          <a:p>
            <a:pPr lvl="1"/>
            <a:r>
              <a:rPr lang="en-US" sz="1400" dirty="0">
                <a:latin typeface="Garamond" panose="02020404030301010803" pitchFamily="18" charset="0"/>
              </a:rPr>
              <a:t>Hierarchical Clustering</a:t>
            </a:r>
          </a:p>
          <a:p>
            <a:r>
              <a:rPr lang="en-US" sz="1600" dirty="0">
                <a:latin typeface="Garamond" panose="02020404030301010803" pitchFamily="18" charset="0"/>
              </a:rPr>
              <a:t>Anomaly Detection</a:t>
            </a: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398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 Evaluation - Classification</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6AEBEBC0-A328-4DDF-BE9A-53490F37F5B7}"/>
              </a:ext>
            </a:extLst>
          </p:cNvPr>
          <p:cNvPicPr>
            <a:picLocks noChangeAspect="1"/>
          </p:cNvPicPr>
          <p:nvPr/>
        </p:nvPicPr>
        <p:blipFill rotWithShape="1">
          <a:blip r:embed="rId6"/>
          <a:srcRect t="5016" r="44599" b="5986"/>
          <a:stretch/>
        </p:blipFill>
        <p:spPr>
          <a:xfrm>
            <a:off x="423891" y="837615"/>
            <a:ext cx="3981853" cy="3200324"/>
          </a:xfrm>
          <a:prstGeom prst="rect">
            <a:avLst/>
          </a:prstGeom>
        </p:spPr>
      </p:pic>
      <p:sp>
        <p:nvSpPr>
          <p:cNvPr id="6" name="Text Placeholder 5">
            <a:extLst>
              <a:ext uri="{FF2B5EF4-FFF2-40B4-BE49-F238E27FC236}">
                <a16:creationId xmlns:a16="http://schemas.microsoft.com/office/drawing/2014/main" id="{67833979-D4C5-4F2C-BB60-8EDDB4E9AB2F}"/>
              </a:ext>
            </a:extLst>
          </p:cNvPr>
          <p:cNvSpPr>
            <a:spLocks noGrp="1"/>
          </p:cNvSpPr>
          <p:nvPr>
            <p:ph type="body" idx="1"/>
          </p:nvPr>
        </p:nvSpPr>
        <p:spPr>
          <a:xfrm>
            <a:off x="311700" y="3971851"/>
            <a:ext cx="8520600" cy="397651"/>
          </a:xfrm>
        </p:spPr>
        <p:txBody>
          <a:bodyPr>
            <a:normAutofit fontScale="77500" lnSpcReduction="20000"/>
          </a:bodyPr>
          <a:lstStyle/>
          <a:p>
            <a:pPr marL="114300" indent="0">
              <a:buNone/>
            </a:pPr>
            <a:r>
              <a:rPr lang="en-US" dirty="0">
                <a:solidFill>
                  <a:schemeClr val="accent1">
                    <a:lumMod val="75000"/>
                  </a:schemeClr>
                </a:solidFill>
              </a:rPr>
              <a:t>Confusion Matrix for Classification Problems</a:t>
            </a:r>
          </a:p>
        </p:txBody>
      </p:sp>
      <p:sp>
        <p:nvSpPr>
          <p:cNvPr id="3" name="TextBox 2">
            <a:extLst>
              <a:ext uri="{FF2B5EF4-FFF2-40B4-BE49-F238E27FC236}">
                <a16:creationId xmlns:a16="http://schemas.microsoft.com/office/drawing/2014/main" id="{FDA6C089-E613-4B0D-82B3-910B010DB44B}"/>
              </a:ext>
            </a:extLst>
          </p:cNvPr>
          <p:cNvSpPr txBox="1"/>
          <p:nvPr/>
        </p:nvSpPr>
        <p:spPr>
          <a:xfrm>
            <a:off x="4405744" y="816451"/>
            <a:ext cx="4399301"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accent1">
                    <a:lumMod val="75000"/>
                  </a:schemeClr>
                </a:solidFill>
                <a:latin typeface="Garamond" panose="02020404030301010803" pitchFamily="18" charset="0"/>
              </a:rPr>
              <a:t>Confusion matrix</a:t>
            </a:r>
            <a:r>
              <a:rPr lang="en-US" sz="1600" dirty="0">
                <a:latin typeface="Garamond" panose="02020404030301010803" pitchFamily="18" charset="0"/>
              </a:rPr>
              <a:t>: matrix counts of all combinations of actual and predicted outcomes.</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b="1" dirty="0">
                <a:solidFill>
                  <a:schemeClr val="accent1">
                    <a:lumMod val="75000"/>
                  </a:schemeClr>
                </a:solidFill>
                <a:latin typeface="Garamond" panose="02020404030301010803" pitchFamily="18" charset="0"/>
              </a:rPr>
              <a:t>Accuracy</a:t>
            </a:r>
            <a:r>
              <a:rPr lang="en-US" sz="1600" dirty="0">
                <a:latin typeface="Garamond" panose="02020404030301010803" pitchFamily="18" charset="0"/>
              </a:rPr>
              <a:t> is used to calculate calculation ‘accuracy’.</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b="1" dirty="0">
                <a:solidFill>
                  <a:schemeClr val="accent1">
                    <a:lumMod val="75000"/>
                  </a:schemeClr>
                </a:solidFill>
                <a:latin typeface="Garamond" panose="02020404030301010803" pitchFamily="18" charset="0"/>
              </a:rPr>
              <a:t>Sensitivity</a:t>
            </a:r>
            <a:r>
              <a:rPr lang="en-US" sz="1600" dirty="0">
                <a:latin typeface="Garamond" panose="02020404030301010803" pitchFamily="18" charset="0"/>
              </a:rPr>
              <a:t> is the proportion of all positive cases that were correctly classified.</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b="1" dirty="0">
                <a:solidFill>
                  <a:schemeClr val="accent1">
                    <a:lumMod val="75000"/>
                  </a:schemeClr>
                </a:solidFill>
                <a:latin typeface="Garamond" panose="02020404030301010803" pitchFamily="18" charset="0"/>
              </a:rPr>
              <a:t>Specificity</a:t>
            </a:r>
            <a:r>
              <a:rPr lang="en-US" sz="1600" dirty="0">
                <a:latin typeface="Garamond" panose="02020404030301010803" pitchFamily="18" charset="0"/>
              </a:rPr>
              <a:t> is the proportion of all negative cases that were correctly classified.</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b="1" dirty="0">
                <a:solidFill>
                  <a:schemeClr val="accent1">
                    <a:lumMod val="75000"/>
                  </a:schemeClr>
                </a:solidFill>
                <a:latin typeface="Garamond" panose="02020404030301010803" pitchFamily="18" charset="0"/>
              </a:rPr>
              <a:t>False positive rate (FPR)</a:t>
            </a:r>
            <a:r>
              <a:rPr lang="en-US" sz="1600" dirty="0">
                <a:latin typeface="Garamond" panose="02020404030301010803" pitchFamily="18" charset="0"/>
              </a:rPr>
              <a:t> is proportion of false positives among true negatives. (1-specificity).</a:t>
            </a:r>
          </a:p>
        </p:txBody>
      </p:sp>
    </p:spTree>
    <p:extLst>
      <p:ext uri="{BB962C8B-B14F-4D97-AF65-F5344CB8AC3E}">
        <p14:creationId xmlns:p14="http://schemas.microsoft.com/office/powerpoint/2010/main" val="415057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 Evaluation - Classification</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6AEBEBC0-A328-4DDF-BE9A-53490F37F5B7}"/>
              </a:ext>
            </a:extLst>
          </p:cNvPr>
          <p:cNvPicPr>
            <a:picLocks noChangeAspect="1"/>
          </p:cNvPicPr>
          <p:nvPr/>
        </p:nvPicPr>
        <p:blipFill rotWithShape="1">
          <a:blip r:embed="rId6"/>
          <a:srcRect t="5016" b="5986"/>
          <a:stretch/>
        </p:blipFill>
        <p:spPr>
          <a:xfrm>
            <a:off x="860310" y="796053"/>
            <a:ext cx="7327725" cy="3262829"/>
          </a:xfrm>
          <a:prstGeom prst="rect">
            <a:avLst/>
          </a:prstGeom>
        </p:spPr>
      </p:pic>
      <p:sp>
        <p:nvSpPr>
          <p:cNvPr id="6" name="Text Placeholder 5">
            <a:extLst>
              <a:ext uri="{FF2B5EF4-FFF2-40B4-BE49-F238E27FC236}">
                <a16:creationId xmlns:a16="http://schemas.microsoft.com/office/drawing/2014/main" id="{67833979-D4C5-4F2C-BB60-8EDDB4E9AB2F}"/>
              </a:ext>
            </a:extLst>
          </p:cNvPr>
          <p:cNvSpPr>
            <a:spLocks noGrp="1"/>
          </p:cNvSpPr>
          <p:nvPr>
            <p:ph type="body" idx="1"/>
          </p:nvPr>
        </p:nvSpPr>
        <p:spPr>
          <a:xfrm>
            <a:off x="311700" y="3971851"/>
            <a:ext cx="8520600" cy="397651"/>
          </a:xfrm>
        </p:spPr>
        <p:txBody>
          <a:bodyPr>
            <a:normAutofit fontScale="77500" lnSpcReduction="20000"/>
          </a:bodyPr>
          <a:lstStyle/>
          <a:p>
            <a:pPr marL="114300" indent="0">
              <a:buNone/>
            </a:pPr>
            <a:r>
              <a:rPr lang="en-US" dirty="0">
                <a:solidFill>
                  <a:schemeClr val="accent1">
                    <a:lumMod val="75000"/>
                  </a:schemeClr>
                </a:solidFill>
              </a:rPr>
              <a:t>Confusion Matrix for Classification Problems</a:t>
            </a:r>
          </a:p>
        </p:txBody>
      </p:sp>
    </p:spTree>
    <p:extLst>
      <p:ext uri="{BB962C8B-B14F-4D97-AF65-F5344CB8AC3E}">
        <p14:creationId xmlns:p14="http://schemas.microsoft.com/office/powerpoint/2010/main" val="2896909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 Evaluation - Classification</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5" name="Text Placeholder 4">
            <a:extLst>
              <a:ext uri="{FF2B5EF4-FFF2-40B4-BE49-F238E27FC236}">
                <a16:creationId xmlns:a16="http://schemas.microsoft.com/office/drawing/2014/main" id="{0F4DAA54-0FE0-46F7-8151-7413EF51035C}"/>
              </a:ext>
            </a:extLst>
          </p:cNvPr>
          <p:cNvSpPr>
            <a:spLocks noGrp="1"/>
          </p:cNvSpPr>
          <p:nvPr>
            <p:ph type="body" idx="1"/>
          </p:nvPr>
        </p:nvSpPr>
        <p:spPr>
          <a:xfrm>
            <a:off x="311700" y="773997"/>
            <a:ext cx="8520600" cy="3794878"/>
          </a:xfrm>
        </p:spPr>
        <p:txBody>
          <a:bodyPr/>
          <a:lstStyle/>
          <a:p>
            <a:r>
              <a:rPr lang="en-US" dirty="0"/>
              <a:t>Receiver Operating Characteristic (ROC) Curve is used to visualize model performance across probability thresholds.</a:t>
            </a:r>
          </a:p>
          <a:p>
            <a:endParaRPr lang="en-US" dirty="0"/>
          </a:p>
          <a:p>
            <a:r>
              <a:rPr lang="en-US" dirty="0"/>
              <a:t>Summary information of ROC curve is calculated using the ROC Area under the curve (ROC-AUC).</a:t>
            </a:r>
            <a:endParaRPr lang="en-GH" dirty="0"/>
          </a:p>
        </p:txBody>
      </p:sp>
    </p:spTree>
    <p:extLst>
      <p:ext uri="{BB962C8B-B14F-4D97-AF65-F5344CB8AC3E}">
        <p14:creationId xmlns:p14="http://schemas.microsoft.com/office/powerpoint/2010/main" val="535789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 Evaluation – Regression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fontScale="77500" lnSpcReduction="20000"/>
              </a:bodyPr>
              <a:lstStyle/>
              <a:p>
                <a:r>
                  <a:rPr lang="en-US" sz="2400" b="1" dirty="0">
                    <a:latin typeface="Garamond" panose="02020404030301010803" pitchFamily="18" charset="0"/>
                  </a:rPr>
                  <a:t>Mean Absolute Error (MAE)</a:t>
                </a:r>
              </a:p>
              <a:p>
                <a:pPr marL="1143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𝑀𝐴𝐸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r>
                            <a:rPr lang="en-US" sz="2400" b="0" i="1" smtClean="0">
                              <a:latin typeface="Cambria Math" panose="02040503050406030204" pitchFamily="18" charset="0"/>
                            </a:rPr>
                            <m:t>|</m:t>
                          </m:r>
                        </m:e>
                      </m:nary>
                    </m:oMath>
                  </m:oMathPara>
                </a14:m>
                <a:endParaRPr lang="en-US" sz="2400" dirty="0">
                  <a:latin typeface="Garamond" panose="02020404030301010803" pitchFamily="18" charset="0"/>
                </a:endParaRPr>
              </a:p>
              <a:p>
                <a:r>
                  <a:rPr lang="en-US" sz="2400" b="1" dirty="0">
                    <a:latin typeface="Garamond" panose="02020404030301010803" pitchFamily="18" charset="0"/>
                  </a:rPr>
                  <a:t>Mean Squared Error (MSE)</a:t>
                </a:r>
              </a:p>
              <a:p>
                <a:pPr marL="1143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acc>
                                </m:e>
                              </m:d>
                            </m:e>
                            <m:sup>
                              <m:r>
                                <a:rPr lang="en-US" sz="2400" b="0" i="1" smtClean="0">
                                  <a:latin typeface="Cambria Math" panose="02040503050406030204" pitchFamily="18" charset="0"/>
                                </a:rPr>
                                <m:t>2</m:t>
                              </m:r>
                            </m:sup>
                          </m:sSup>
                        </m:e>
                      </m:nary>
                    </m:oMath>
                  </m:oMathPara>
                </a14:m>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r>
                  <a:rPr lang="en-US" sz="2400" b="1" dirty="0">
                    <a:latin typeface="Garamond" panose="02020404030301010803" pitchFamily="18" charset="0"/>
                  </a:rPr>
                  <a:t>Root Mean Squared Error (RMSE)</a:t>
                </a:r>
              </a:p>
              <a:p>
                <a:pPr marL="1143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𝑀𝑆𝐸</m:t>
                          </m:r>
                        </m:e>
                      </m:rad>
                    </m:oMath>
                  </m:oMathPara>
                </a14:m>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p:txBody>
          </p:sp>
        </mc:Choice>
        <mc:Fallback xmlns="">
          <p:sp>
            <p:nvSpPr>
              <p:cNvPr id="3" name="Text Placeholder 2">
                <a:extLst>
                  <a:ext uri="{FF2B5EF4-FFF2-40B4-BE49-F238E27FC236}">
                    <a16:creationId xmlns:a16="http://schemas.microsoft.com/office/drawing/2014/main" id="{C8F3CA8C-EE93-9629-AB5E-561F92ECD63A}"/>
                  </a:ext>
                </a:extLst>
              </p:cNvPr>
              <p:cNvSpPr>
                <a:spLocks noGrp="1" noRot="1" noChangeAspect="1" noMove="1" noResize="1" noEditPoints="1" noAdjustHandles="1" noChangeArrowheads="1" noChangeShapeType="1" noTextEdit="1"/>
              </p:cNvSpPr>
              <p:nvPr>
                <p:ph type="body" idx="1"/>
              </p:nvPr>
            </p:nvSpPr>
            <p:spPr>
              <a:xfrm>
                <a:off x="311700" y="773997"/>
                <a:ext cx="8520600" cy="3564424"/>
              </a:xfrm>
              <a:blipFill>
                <a:blip r:embed="rId2"/>
                <a:stretch>
                  <a:fillRect/>
                </a:stretch>
              </a:blipFill>
            </p:spPr>
            <p:txBody>
              <a:bodyPr/>
              <a:lstStyle/>
              <a:p>
                <a:r>
                  <a:rPr lang="en-GH">
                    <a:noFill/>
                  </a:rPr>
                  <a:t> </a:t>
                </a:r>
              </a:p>
            </p:txBody>
          </p:sp>
        </mc:Fallback>
      </mc:AlternateContent>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3"/>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4"/>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5"/>
            <a:stretch>
              <a:fillRect/>
            </a:stretch>
          </p:blipFill>
          <p:spPr>
            <a:xfrm>
              <a:off x="0" y="4404367"/>
              <a:ext cx="1791638" cy="742916"/>
            </a:xfrm>
            <a:prstGeom prst="rect">
              <a:avLst/>
            </a:prstGeom>
          </p:spPr>
        </p:pic>
        <p:pic>
          <p:nvPicPr>
            <p:cNvPr id="23" name="Picture 22"/>
            <p:cNvPicPr>
              <a:picLocks noChangeAspect="1"/>
            </p:cNvPicPr>
            <p:nvPr/>
          </p:nvPicPr>
          <p:blipFill>
            <a:blip r:embed="rId6"/>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0403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126369"/>
            <a:ext cx="8520600" cy="572700"/>
          </a:xfrm>
        </p:spPr>
        <p:txBody>
          <a:bodyPr>
            <a:normAutofit fontScale="90000"/>
          </a:bodyPr>
          <a:lstStyle/>
          <a:p>
            <a:r>
              <a:rPr lang="en-US" dirty="0">
                <a:latin typeface="Garamond" panose="02020404030301010803" pitchFamily="18" charset="0"/>
              </a:rPr>
              <a:t>Typical Machine Learning Pipeline</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3074" name="Picture 2" descr="A typical machine learning pipeline">
            <a:extLst>
              <a:ext uri="{FF2B5EF4-FFF2-40B4-BE49-F238E27FC236}">
                <a16:creationId xmlns:a16="http://schemas.microsoft.com/office/drawing/2014/main" id="{A3EB0A1C-6FF0-43ED-8CC9-DE00FC03E2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39" b="5016"/>
          <a:stretch/>
        </p:blipFill>
        <p:spPr bwMode="auto">
          <a:xfrm>
            <a:off x="1551712" y="567755"/>
            <a:ext cx="6012870" cy="378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721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FFE4-0D24-0B7F-08AD-D0AACE844CAB}"/>
              </a:ext>
            </a:extLst>
          </p:cNvPr>
          <p:cNvSpPr>
            <a:spLocks noGrp="1"/>
          </p:cNvSpPr>
          <p:nvPr>
            <p:ph type="title"/>
          </p:nvPr>
        </p:nvSpPr>
        <p:spPr>
          <a:xfrm>
            <a:off x="311700" y="216426"/>
            <a:ext cx="8520600" cy="572700"/>
          </a:xfrm>
        </p:spPr>
        <p:txBody>
          <a:bodyPr>
            <a:normAutofit fontScale="90000"/>
          </a:bodyPr>
          <a:lstStyle/>
          <a:p>
            <a:r>
              <a:rPr lang="en-US" b="1" dirty="0">
                <a:latin typeface="Garamond" panose="02020404030301010803" pitchFamily="18" charset="0"/>
              </a:rPr>
              <a:t>Key Issues in ML</a:t>
            </a:r>
          </a:p>
        </p:txBody>
      </p:sp>
      <p:sp>
        <p:nvSpPr>
          <p:cNvPr id="3" name="Text Placeholder 2">
            <a:extLst>
              <a:ext uri="{FF2B5EF4-FFF2-40B4-BE49-F238E27FC236}">
                <a16:creationId xmlns:a16="http://schemas.microsoft.com/office/drawing/2014/main" id="{F8DB7EAA-DD55-27C6-F7A8-4DD56F21BF52}"/>
              </a:ext>
            </a:extLst>
          </p:cNvPr>
          <p:cNvSpPr>
            <a:spLocks noGrp="1"/>
          </p:cNvSpPr>
          <p:nvPr>
            <p:ph type="body" idx="1"/>
          </p:nvPr>
        </p:nvSpPr>
        <p:spPr>
          <a:xfrm>
            <a:off x="311700" y="820206"/>
            <a:ext cx="4260300" cy="3503313"/>
          </a:xfrm>
        </p:spPr>
        <p:txBody>
          <a:bodyPr>
            <a:normAutofit/>
          </a:bodyPr>
          <a:lstStyle/>
          <a:p>
            <a:r>
              <a:rPr lang="en-US" sz="2000" dirty="0">
                <a:latin typeface="Garamond" panose="02020404030301010803" pitchFamily="18" charset="0"/>
              </a:rPr>
              <a:t>Generalization is how well a ML model can apply to the test data.</a:t>
            </a:r>
          </a:p>
          <a:p>
            <a:r>
              <a:rPr lang="en-US" sz="2000" b="1" dirty="0">
                <a:solidFill>
                  <a:schemeClr val="accent1">
                    <a:lumMod val="75000"/>
                  </a:schemeClr>
                </a:solidFill>
                <a:latin typeface="Garamond" panose="02020404030301010803" pitchFamily="18" charset="0"/>
              </a:rPr>
              <a:t>Overfitting</a:t>
            </a:r>
          </a:p>
          <a:p>
            <a:pPr lvl="1"/>
            <a:r>
              <a:rPr lang="en-US" sz="1800" dirty="0">
                <a:latin typeface="Garamond" panose="02020404030301010803" pitchFamily="18" charset="0"/>
              </a:rPr>
              <a:t>A model that performs too well on the training data but poorly on the test data.</a:t>
            </a:r>
            <a:endParaRPr lang="en-US" sz="2000" dirty="0">
              <a:latin typeface="Garamond" panose="02020404030301010803" pitchFamily="18" charset="0"/>
            </a:endParaRPr>
          </a:p>
          <a:p>
            <a:r>
              <a:rPr lang="en-US" sz="2000" b="1" dirty="0">
                <a:solidFill>
                  <a:schemeClr val="accent1">
                    <a:lumMod val="75000"/>
                  </a:schemeClr>
                </a:solidFill>
                <a:latin typeface="Garamond" panose="02020404030301010803" pitchFamily="18" charset="0"/>
              </a:rPr>
              <a:t>Underfitting</a:t>
            </a:r>
          </a:p>
          <a:p>
            <a:pPr lvl="1"/>
            <a:r>
              <a:rPr lang="en-US" sz="1800" dirty="0">
                <a:latin typeface="Garamond" panose="02020404030301010803" pitchFamily="18" charset="0"/>
              </a:rPr>
              <a:t>A model that does not learn well on the training data, and does not generalize well on the test data.</a:t>
            </a:r>
          </a:p>
        </p:txBody>
      </p:sp>
      <p:sp>
        <p:nvSpPr>
          <p:cNvPr id="4" name="Text Placeholder 3">
            <a:extLst>
              <a:ext uri="{FF2B5EF4-FFF2-40B4-BE49-F238E27FC236}">
                <a16:creationId xmlns:a16="http://schemas.microsoft.com/office/drawing/2014/main" id="{5ACF540A-7205-456D-F8E7-A5EC8B4BF088}"/>
              </a:ext>
            </a:extLst>
          </p:cNvPr>
          <p:cNvSpPr>
            <a:spLocks noGrp="1"/>
          </p:cNvSpPr>
          <p:nvPr>
            <p:ph type="body" idx="2"/>
          </p:nvPr>
        </p:nvSpPr>
        <p:spPr>
          <a:xfrm>
            <a:off x="4641273" y="820206"/>
            <a:ext cx="4191027" cy="3503315"/>
          </a:xfrm>
        </p:spPr>
        <p:txBody>
          <a:bodyPr>
            <a:normAutofit/>
          </a:bodyPr>
          <a:lstStyle/>
          <a:p>
            <a:r>
              <a:rPr lang="en-US" sz="2000" dirty="0">
                <a:latin typeface="Garamond" panose="02020404030301010803" pitchFamily="18" charset="0"/>
              </a:rPr>
              <a:t>Both overfitting and underfitting may cause poor performance of ML algorithms.</a:t>
            </a:r>
          </a:p>
          <a:p>
            <a:endParaRPr lang="en-US" sz="2000" dirty="0">
              <a:latin typeface="Garamond" panose="02020404030301010803" pitchFamily="18" charset="0"/>
            </a:endParaRPr>
          </a:p>
          <a:p>
            <a:r>
              <a:rPr lang="en-US" sz="2000" b="1" dirty="0">
                <a:latin typeface="Garamond" panose="02020404030301010803" pitchFamily="18" charset="0"/>
              </a:rPr>
              <a:t>Some Remedies:</a:t>
            </a:r>
          </a:p>
          <a:p>
            <a:pPr lvl="1"/>
            <a:r>
              <a:rPr lang="en-US" sz="2000" dirty="0">
                <a:latin typeface="Garamond" panose="02020404030301010803" pitchFamily="18" charset="0"/>
              </a:rPr>
              <a:t>Resampling technique or cross-validation</a:t>
            </a:r>
          </a:p>
          <a:p>
            <a:pPr lvl="1"/>
            <a:r>
              <a:rPr lang="en-US" sz="2000" dirty="0">
                <a:latin typeface="Garamond" panose="02020404030301010803" pitchFamily="18" charset="0"/>
              </a:rPr>
              <a:t>Validation dataset</a:t>
            </a:r>
          </a:p>
        </p:txBody>
      </p:sp>
      <p:grpSp>
        <p:nvGrpSpPr>
          <p:cNvPr id="14" name="Group 13"/>
          <p:cNvGrpSpPr/>
          <p:nvPr/>
        </p:nvGrpSpPr>
        <p:grpSpPr>
          <a:xfrm>
            <a:off x="0" y="4276457"/>
            <a:ext cx="9144000" cy="867043"/>
            <a:chOff x="0" y="4280240"/>
            <a:chExt cx="9144000" cy="867043"/>
          </a:xfrm>
        </p:grpSpPr>
        <p:pic>
          <p:nvPicPr>
            <p:cNvPr id="15"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16" name="Picture 15"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17" name="Picture 16"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18" name="Picture 17"/>
            <p:cNvPicPr>
              <a:picLocks noChangeAspect="1"/>
            </p:cNvPicPr>
            <p:nvPr/>
          </p:nvPicPr>
          <p:blipFill>
            <a:blip r:embed="rId5"/>
            <a:stretch>
              <a:fillRect/>
            </a:stretch>
          </p:blipFill>
          <p:spPr>
            <a:xfrm>
              <a:off x="2297890" y="4511941"/>
              <a:ext cx="2979820" cy="539112"/>
            </a:xfrm>
            <a:prstGeom prst="rect">
              <a:avLst/>
            </a:prstGeom>
          </p:spPr>
        </p:pic>
        <p:cxnSp>
          <p:nvCxnSpPr>
            <p:cNvPr id="19" name="Straight Connector 18"/>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6204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Modeling Big Data – Machine Learning (ML)</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Main Package for ML in R:</a:t>
            </a:r>
          </a:p>
          <a:p>
            <a:endParaRPr lang="en-US" sz="2400" dirty="0">
              <a:latin typeface="Garamond" panose="02020404030301010803" pitchFamily="18" charset="0"/>
            </a:endParaRPr>
          </a:p>
          <a:p>
            <a:pPr marL="114300" indent="0" algn="ctr">
              <a:buNone/>
            </a:pPr>
            <a:r>
              <a:rPr lang="en-US" sz="2400" b="1" dirty="0" err="1">
                <a:solidFill>
                  <a:schemeClr val="accent1">
                    <a:lumMod val="75000"/>
                  </a:schemeClr>
                </a:solidFill>
                <a:latin typeface="Lucida Console" panose="020B0609040504020204" pitchFamily="49" charset="0"/>
              </a:rPr>
              <a:t>tidymodels</a:t>
            </a:r>
            <a:endParaRPr lang="en-US" sz="2400" b="1" dirty="0">
              <a:solidFill>
                <a:schemeClr val="accent1">
                  <a:lumMod val="75000"/>
                </a:schemeClr>
              </a:solidFill>
              <a:latin typeface="Lucida Console" panose="020B0609040504020204" pitchFamily="49" charset="0"/>
            </a:endParaRPr>
          </a:p>
          <a:p>
            <a:endParaRPr lang="en-US" sz="24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0337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78FFAA56-A715-4A7E-981C-99A789D715F4}"/>
              </a:ext>
            </a:extLst>
          </p:cNvPr>
          <p:cNvPicPr>
            <a:picLocks noChangeAspect="1"/>
          </p:cNvPicPr>
          <p:nvPr/>
        </p:nvPicPr>
        <p:blipFill>
          <a:blip r:embed="rId6"/>
          <a:stretch>
            <a:fillRect/>
          </a:stretch>
        </p:blipFill>
        <p:spPr>
          <a:xfrm>
            <a:off x="1586344" y="147729"/>
            <a:ext cx="5598591" cy="4188826"/>
          </a:xfrm>
          <a:prstGeom prst="rect">
            <a:avLst/>
          </a:prstGeom>
        </p:spPr>
      </p:pic>
    </p:spTree>
    <p:extLst>
      <p:ext uri="{BB962C8B-B14F-4D97-AF65-F5344CB8AC3E}">
        <p14:creationId xmlns:p14="http://schemas.microsoft.com/office/powerpoint/2010/main" val="4251130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Big Data Modeling – Project Time</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endParaRPr lang="en-US" sz="2400" dirty="0">
              <a:latin typeface="Garamond" panose="02020404030301010803" pitchFamily="18" charset="0"/>
            </a:endParaRPr>
          </a:p>
          <a:p>
            <a:endParaRPr lang="en-US" sz="2400" dirty="0">
              <a:latin typeface="Garamond" panose="02020404030301010803" pitchFamily="18" charset="0"/>
            </a:endParaRPr>
          </a:p>
          <a:p>
            <a:endParaRPr lang="en-US" sz="2400" dirty="0">
              <a:latin typeface="Garamond" panose="02020404030301010803" pitchFamily="18" charset="0"/>
            </a:endParaRPr>
          </a:p>
          <a:p>
            <a:pPr marL="114300" indent="0" algn="ctr">
              <a:buNone/>
            </a:pPr>
            <a:r>
              <a:rPr lang="en-US" sz="5400" b="1" dirty="0">
                <a:latin typeface="Garamond" panose="02020404030301010803" pitchFamily="18" charset="0"/>
              </a:rPr>
              <a:t>TIME FOR A PROJECT!</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117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p:txBody>
          <a:bodyPr>
            <a:normAutofit fontScale="90000"/>
          </a:bodyPr>
          <a:lstStyle/>
          <a:p>
            <a:r>
              <a:rPr lang="en-US" dirty="0">
                <a:latin typeface="Garamond" panose="02020404030301010803" pitchFamily="18" charset="0"/>
              </a:rPr>
              <a:t>What is Big Data?</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1152475"/>
            <a:ext cx="8520600" cy="2810819"/>
          </a:xfrm>
        </p:spPr>
        <p:txBody>
          <a:bodyPr>
            <a:normAutofit/>
          </a:bodyPr>
          <a:lstStyle/>
          <a:p>
            <a:r>
              <a:rPr lang="en-US" sz="2400" dirty="0">
                <a:latin typeface="Garamond" panose="02020404030301010803" pitchFamily="18" charset="0"/>
              </a:rPr>
              <a:t>The three </a:t>
            </a:r>
            <a:r>
              <a:rPr lang="en-US" sz="2400" b="1" dirty="0">
                <a:solidFill>
                  <a:schemeClr val="accent1">
                    <a:lumMod val="75000"/>
                  </a:schemeClr>
                </a:solidFill>
                <a:latin typeface="Garamond" panose="02020404030301010803" pitchFamily="18" charset="0"/>
              </a:rPr>
              <a:t>V</a:t>
            </a:r>
            <a:r>
              <a:rPr lang="en-US" sz="2400" dirty="0">
                <a:latin typeface="Garamond" panose="02020404030301010803" pitchFamily="18" charset="0"/>
              </a:rPr>
              <a:t>’s of big data:</a:t>
            </a:r>
          </a:p>
          <a:p>
            <a:pPr lvl="1"/>
            <a:r>
              <a:rPr lang="en-US" sz="2000" b="1" dirty="0">
                <a:solidFill>
                  <a:schemeClr val="accent1">
                    <a:lumMod val="75000"/>
                  </a:schemeClr>
                </a:solidFill>
                <a:latin typeface="Garamond" panose="02020404030301010803" pitchFamily="18" charset="0"/>
              </a:rPr>
              <a:t>Volume</a:t>
            </a:r>
            <a:r>
              <a:rPr lang="en-US" sz="2000" dirty="0">
                <a:latin typeface="Garamond" panose="02020404030301010803" pitchFamily="18" charset="0"/>
              </a:rPr>
              <a:t>: amount of data.</a:t>
            </a:r>
          </a:p>
          <a:p>
            <a:pPr lvl="1"/>
            <a:r>
              <a:rPr lang="en-US" sz="2000" b="1" dirty="0">
                <a:solidFill>
                  <a:schemeClr val="accent1">
                    <a:lumMod val="75000"/>
                  </a:schemeClr>
                </a:solidFill>
                <a:latin typeface="Garamond" panose="02020404030301010803" pitchFamily="18" charset="0"/>
              </a:rPr>
              <a:t>Variety</a:t>
            </a:r>
            <a:r>
              <a:rPr lang="en-US" sz="2000" dirty="0">
                <a:latin typeface="Garamond" panose="02020404030301010803" pitchFamily="18" charset="0"/>
              </a:rPr>
              <a:t>: number of types of data.</a:t>
            </a:r>
          </a:p>
          <a:p>
            <a:pPr lvl="1"/>
            <a:r>
              <a:rPr lang="en-US" sz="2000" b="1" dirty="0">
                <a:solidFill>
                  <a:schemeClr val="accent1">
                    <a:lumMod val="75000"/>
                  </a:schemeClr>
                </a:solidFill>
                <a:latin typeface="Garamond" panose="02020404030301010803" pitchFamily="18" charset="0"/>
              </a:rPr>
              <a:t>Velocity</a:t>
            </a:r>
            <a:r>
              <a:rPr lang="en-US" sz="2000" dirty="0">
                <a:latin typeface="Garamond" panose="02020404030301010803" pitchFamily="18" charset="0"/>
              </a:rPr>
              <a:t>: speed of data processing.</a:t>
            </a:r>
          </a:p>
          <a:p>
            <a:endParaRPr lang="en-US" sz="2400" dirty="0">
              <a:latin typeface="Garamond" panose="02020404030301010803" pitchFamily="18" charset="0"/>
            </a:endParaRPr>
          </a:p>
          <a:p>
            <a:pPr marL="114300" indent="0" algn="ctr">
              <a:buNone/>
            </a:pPr>
            <a:r>
              <a:rPr lang="en-US" dirty="0">
                <a:latin typeface="Garamond" panose="02020404030301010803" pitchFamily="18" charset="0"/>
              </a:rPr>
              <a:t>[Source: https://www.techtarget.com/whatis/definition/3Vs]</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8572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
        <p:nvSpPr>
          <p:cNvPr id="12" name="Google Shape;150;p19">
            <a:extLst>
              <a:ext uri="{FF2B5EF4-FFF2-40B4-BE49-F238E27FC236}">
                <a16:creationId xmlns:a16="http://schemas.microsoft.com/office/drawing/2014/main" id="{EC4F0DDB-FECC-4127-A0FB-189CA8669D33}"/>
              </a:ext>
            </a:extLst>
          </p:cNvPr>
          <p:cNvSpPr txBox="1">
            <a:spLocks/>
          </p:cNvSpPr>
          <p:nvPr/>
        </p:nvSpPr>
        <p:spPr>
          <a:xfrm>
            <a:off x="952154" y="2650150"/>
            <a:ext cx="73674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5400" b="1">
                <a:solidFill>
                  <a:schemeClr val="accent1"/>
                </a:solidFill>
              </a:rPr>
              <a:t>Now, let’s practice</a:t>
            </a:r>
            <a:endParaRPr lang="en-US" sz="5400" b="1" dirty="0">
              <a:solidFill>
                <a:schemeClr val="accent1"/>
              </a:solidFill>
            </a:endParaRPr>
          </a:p>
        </p:txBody>
      </p:sp>
      <p:grpSp>
        <p:nvGrpSpPr>
          <p:cNvPr id="13" name="Google Shape;155;p19">
            <a:extLst>
              <a:ext uri="{FF2B5EF4-FFF2-40B4-BE49-F238E27FC236}">
                <a16:creationId xmlns:a16="http://schemas.microsoft.com/office/drawing/2014/main" id="{2D557B01-6282-499D-9A87-24E62704CE06}"/>
              </a:ext>
            </a:extLst>
          </p:cNvPr>
          <p:cNvGrpSpPr/>
          <p:nvPr/>
        </p:nvGrpSpPr>
        <p:grpSpPr>
          <a:xfrm rot="-587494">
            <a:off x="6523929" y="2367985"/>
            <a:ext cx="676638" cy="676644"/>
            <a:chOff x="576250" y="4319400"/>
            <a:chExt cx="442075" cy="442050"/>
          </a:xfrm>
        </p:grpSpPr>
        <p:sp>
          <p:nvSpPr>
            <p:cNvPr id="14" name="Google Shape;156;p19">
              <a:extLst>
                <a:ext uri="{FF2B5EF4-FFF2-40B4-BE49-F238E27FC236}">
                  <a16:creationId xmlns:a16="http://schemas.microsoft.com/office/drawing/2014/main" id="{1418F1BB-E4B3-4D67-92A3-05E03AB42870}"/>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7;p19">
              <a:extLst>
                <a:ext uri="{FF2B5EF4-FFF2-40B4-BE49-F238E27FC236}">
                  <a16:creationId xmlns:a16="http://schemas.microsoft.com/office/drawing/2014/main" id="{6F44A56C-964D-4BFD-A479-1379F250A33D}"/>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p19">
              <a:extLst>
                <a:ext uri="{FF2B5EF4-FFF2-40B4-BE49-F238E27FC236}">
                  <a16:creationId xmlns:a16="http://schemas.microsoft.com/office/drawing/2014/main" id="{B5492D4F-66FC-469A-95E6-F83698A1DAED}"/>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p19">
              <a:extLst>
                <a:ext uri="{FF2B5EF4-FFF2-40B4-BE49-F238E27FC236}">
                  <a16:creationId xmlns:a16="http://schemas.microsoft.com/office/drawing/2014/main" id="{71397CFF-C703-4218-A426-0EF5D959635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0;p19">
            <a:extLst>
              <a:ext uri="{FF2B5EF4-FFF2-40B4-BE49-F238E27FC236}">
                <a16:creationId xmlns:a16="http://schemas.microsoft.com/office/drawing/2014/main" id="{90B02349-1148-40CF-958E-978E06B6773A}"/>
              </a:ext>
            </a:extLst>
          </p:cNvPr>
          <p:cNvSpPr/>
          <p:nvPr/>
        </p:nvSpPr>
        <p:spPr>
          <a:xfrm>
            <a:off x="6226815"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p19">
            <a:extLst>
              <a:ext uri="{FF2B5EF4-FFF2-40B4-BE49-F238E27FC236}">
                <a16:creationId xmlns:a16="http://schemas.microsoft.com/office/drawing/2014/main" id="{AE4A24FD-9E00-456A-9409-3C27B18B7C77}"/>
              </a:ext>
            </a:extLst>
          </p:cNvPr>
          <p:cNvSpPr/>
          <p:nvPr/>
        </p:nvSpPr>
        <p:spPr>
          <a:xfrm rot="2697415">
            <a:off x="7922058"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2;p19">
            <a:extLst>
              <a:ext uri="{FF2B5EF4-FFF2-40B4-BE49-F238E27FC236}">
                <a16:creationId xmlns:a16="http://schemas.microsoft.com/office/drawing/2014/main" id="{F3201D11-B8BA-4D97-92A8-0FEF91D6C438}"/>
              </a:ext>
            </a:extLst>
          </p:cNvPr>
          <p:cNvSpPr/>
          <p:nvPr/>
        </p:nvSpPr>
        <p:spPr>
          <a:xfrm>
            <a:off x="8231000"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p19">
            <a:extLst>
              <a:ext uri="{FF2B5EF4-FFF2-40B4-BE49-F238E27FC236}">
                <a16:creationId xmlns:a16="http://schemas.microsoft.com/office/drawing/2014/main" id="{89AA230A-BEDD-4ABA-B2DF-AF9E5A8139B5}"/>
              </a:ext>
            </a:extLst>
          </p:cNvPr>
          <p:cNvSpPr/>
          <p:nvPr/>
        </p:nvSpPr>
        <p:spPr>
          <a:xfrm rot="1279885">
            <a:off x="6048581"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a:extLst>
              <a:ext uri="{FF2B5EF4-FFF2-40B4-BE49-F238E27FC236}">
                <a16:creationId xmlns:a16="http://schemas.microsoft.com/office/drawing/2014/main" id="{FD24BE2A-A593-421B-9263-282DBE00C330}"/>
              </a:ext>
            </a:extLst>
          </p:cNvPr>
          <p:cNvPicPr>
            <a:picLocks noChangeAspect="1"/>
          </p:cNvPicPr>
          <p:nvPr/>
        </p:nvPicPr>
        <p:blipFill>
          <a:blip r:embed="rId6"/>
          <a:stretch>
            <a:fillRect/>
          </a:stretch>
        </p:blipFill>
        <p:spPr>
          <a:xfrm>
            <a:off x="6277443" y="880668"/>
            <a:ext cx="1761761" cy="1365365"/>
          </a:xfrm>
          <a:prstGeom prst="rect">
            <a:avLst/>
          </a:prstGeom>
        </p:spPr>
      </p:pic>
    </p:spTree>
    <p:extLst>
      <p:ext uri="{BB962C8B-B14F-4D97-AF65-F5344CB8AC3E}">
        <p14:creationId xmlns:p14="http://schemas.microsoft.com/office/powerpoint/2010/main" val="54347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1"/>
          <p:cNvPicPr preferRelativeResize="0"/>
          <p:nvPr/>
        </p:nvPicPr>
        <p:blipFill rotWithShape="1">
          <a:blip r:embed="rId3">
            <a:alphaModFix/>
          </a:blip>
          <a:srcRect/>
          <a:stretch/>
        </p:blipFill>
        <p:spPr>
          <a:xfrm>
            <a:off x="294288" y="3355238"/>
            <a:ext cx="2028825" cy="695325"/>
          </a:xfrm>
          <a:prstGeom prst="rect">
            <a:avLst/>
          </a:prstGeom>
          <a:noFill/>
          <a:ln>
            <a:noFill/>
          </a:ln>
        </p:spPr>
      </p:pic>
      <p:pic>
        <p:nvPicPr>
          <p:cNvPr id="168" name="Google Shape;168;p11"/>
          <p:cNvPicPr preferRelativeResize="0"/>
          <p:nvPr/>
        </p:nvPicPr>
        <p:blipFill rotWithShape="1">
          <a:blip r:embed="rId4">
            <a:alphaModFix/>
          </a:blip>
          <a:srcRect/>
          <a:stretch/>
        </p:blipFill>
        <p:spPr>
          <a:xfrm>
            <a:off x="0" y="-29979"/>
            <a:ext cx="9144000" cy="4249710"/>
          </a:xfrm>
          <a:prstGeom prst="rect">
            <a:avLst/>
          </a:prstGeom>
          <a:noFill/>
          <a:ln>
            <a:noFill/>
          </a:ln>
        </p:spPr>
      </p:pic>
      <p:sp>
        <p:nvSpPr>
          <p:cNvPr id="173" name="Google Shape;173;p11"/>
          <p:cNvSpPr/>
          <p:nvPr/>
        </p:nvSpPr>
        <p:spPr>
          <a:xfrm>
            <a:off x="1280160" y="1599594"/>
            <a:ext cx="6583680" cy="16459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Garamond"/>
                <a:ea typeface="Garamond"/>
                <a:cs typeface="Garamond"/>
                <a:sym typeface="Garamond"/>
              </a:rPr>
              <a:t>THANK </a:t>
            </a:r>
            <a:endParaRPr/>
          </a:p>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Garamond"/>
                <a:ea typeface="Garamond"/>
                <a:cs typeface="Garamond"/>
                <a:sym typeface="Garamond"/>
              </a:rPr>
              <a:t>YOU</a:t>
            </a:r>
            <a:endParaRPr sz="2800" b="1" i="0" u="none" strike="noStrike" cap="none">
              <a:solidFill>
                <a:srgbClr val="000000"/>
              </a:solidFill>
              <a:latin typeface="Garamond"/>
              <a:ea typeface="Garamond"/>
              <a:cs typeface="Garamond"/>
              <a:sym typeface="Garamond"/>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5"/>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6"/>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7"/>
            <a:stretch>
              <a:fillRect/>
            </a:stretch>
          </p:blipFill>
          <p:spPr>
            <a:xfrm>
              <a:off x="0" y="4404367"/>
              <a:ext cx="1791638" cy="742916"/>
            </a:xfrm>
            <a:prstGeom prst="rect">
              <a:avLst/>
            </a:prstGeom>
          </p:spPr>
        </p:pic>
        <p:pic>
          <p:nvPicPr>
            <p:cNvPr id="23" name="Picture 22"/>
            <p:cNvPicPr>
              <a:picLocks noChangeAspect="1"/>
            </p:cNvPicPr>
            <p:nvPr/>
          </p:nvPicPr>
          <p:blipFill>
            <a:blip r:embed="rId8"/>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181786"/>
            <a:ext cx="8520600" cy="572700"/>
          </a:xfrm>
        </p:spPr>
        <p:txBody>
          <a:bodyPr>
            <a:normAutofit fontScale="90000"/>
          </a:bodyPr>
          <a:lstStyle/>
          <a:p>
            <a:r>
              <a:rPr lang="en-US" dirty="0">
                <a:latin typeface="Garamond" panose="02020404030301010803" pitchFamily="18" charset="0"/>
              </a:rPr>
              <a:t>Why is Big Data Important?</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54486"/>
            <a:ext cx="8520600" cy="3583935"/>
          </a:xfrm>
        </p:spPr>
        <p:txBody>
          <a:bodyPr>
            <a:noAutofit/>
          </a:bodyPr>
          <a:lstStyle/>
          <a:p>
            <a:pPr>
              <a:lnSpc>
                <a:spcPct val="100000"/>
              </a:lnSpc>
              <a:spcAft>
                <a:spcPts val="1200"/>
              </a:spcAft>
            </a:pPr>
            <a:r>
              <a:rPr lang="en-US" sz="1900" b="1" dirty="0">
                <a:latin typeface="Garamond" panose="02020404030301010803" pitchFamily="18" charset="0"/>
              </a:rPr>
              <a:t>Netflix</a:t>
            </a:r>
            <a:r>
              <a:rPr lang="en-US" sz="1900" dirty="0">
                <a:latin typeface="Garamond" panose="02020404030301010803" pitchFamily="18" charset="0"/>
              </a:rPr>
              <a:t>: uses subscriptions and customers’ rating data for recommendation purposes.</a:t>
            </a:r>
          </a:p>
          <a:p>
            <a:pPr>
              <a:lnSpc>
                <a:spcPct val="100000"/>
              </a:lnSpc>
              <a:spcAft>
                <a:spcPts val="1200"/>
              </a:spcAft>
            </a:pPr>
            <a:r>
              <a:rPr lang="en-US" sz="1900" b="1" dirty="0">
                <a:latin typeface="Garamond" panose="02020404030301010803" pitchFamily="18" charset="0"/>
              </a:rPr>
              <a:t>Target</a:t>
            </a:r>
            <a:r>
              <a:rPr lang="en-US" sz="1900" dirty="0">
                <a:latin typeface="Garamond" panose="02020404030301010803" pitchFamily="18" charset="0"/>
              </a:rPr>
              <a:t>: a big retailer in the US, uses data mining techniques to predict pregnancies of their shoppers, and send them a sale booklet for baby clothes, diapers, etc.</a:t>
            </a:r>
          </a:p>
          <a:p>
            <a:pPr>
              <a:lnSpc>
                <a:spcPct val="100000"/>
              </a:lnSpc>
              <a:spcAft>
                <a:spcPts val="1200"/>
              </a:spcAft>
            </a:pPr>
            <a:r>
              <a:rPr lang="en-US" sz="1900" b="1" dirty="0">
                <a:latin typeface="Garamond" panose="02020404030301010803" pitchFamily="18" charset="0"/>
              </a:rPr>
              <a:t>Car insurance companies</a:t>
            </a:r>
            <a:r>
              <a:rPr lang="en-US" sz="1900" dirty="0">
                <a:latin typeface="Garamond" panose="02020404030301010803" pitchFamily="18" charset="0"/>
              </a:rPr>
              <a:t> analyze big data to understand how well their customers actually drive and how much to charge each customer to make a profit.</a:t>
            </a:r>
          </a:p>
          <a:p>
            <a:pPr>
              <a:lnSpc>
                <a:spcPct val="100000"/>
              </a:lnSpc>
              <a:spcAft>
                <a:spcPts val="1200"/>
              </a:spcAft>
            </a:pPr>
            <a:r>
              <a:rPr lang="en-US" sz="1900" b="1" dirty="0">
                <a:latin typeface="Garamond" panose="02020404030301010803" pitchFamily="18" charset="0"/>
              </a:rPr>
              <a:t>In education</a:t>
            </a:r>
            <a:r>
              <a:rPr lang="en-US" sz="1900" dirty="0">
                <a:latin typeface="Garamond" panose="02020404030301010803" pitchFamily="18" charset="0"/>
              </a:rPr>
              <a:t>, student records, teacher observations, assessment results, and others.</a:t>
            </a:r>
          </a:p>
          <a:p>
            <a:pPr>
              <a:lnSpc>
                <a:spcPct val="100000"/>
              </a:lnSpc>
            </a:pPr>
            <a:r>
              <a:rPr lang="en-US" sz="1900" dirty="0">
                <a:latin typeface="Garamond" panose="02020404030301010803" pitchFamily="18" charset="0"/>
              </a:rPr>
              <a:t>New technologies such as facial recognition software and biometric signals, generate visual and audio data.</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233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 - Steps</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pPr marL="571500" indent="-457200">
              <a:buFont typeface="+mj-lt"/>
              <a:buAutoNum type="arabicPeriod"/>
            </a:pPr>
            <a:r>
              <a:rPr lang="en-US" sz="2400" dirty="0">
                <a:latin typeface="Garamond" panose="02020404030301010803" pitchFamily="18" charset="0"/>
              </a:rPr>
              <a:t>Read and extract the data.</a:t>
            </a:r>
          </a:p>
          <a:p>
            <a:pPr marL="571500" indent="-457200">
              <a:buFont typeface="+mj-lt"/>
              <a:buAutoNum type="arabicPeriod"/>
            </a:pPr>
            <a:r>
              <a:rPr lang="en-US" sz="2400" dirty="0">
                <a:latin typeface="Garamond" panose="02020404030301010803" pitchFamily="18" charset="0"/>
              </a:rPr>
              <a:t>Extract a subset, sample, or summary from the big data.</a:t>
            </a:r>
          </a:p>
          <a:p>
            <a:pPr marL="571500" indent="-457200">
              <a:buFont typeface="+mj-lt"/>
              <a:buAutoNum type="arabicPeriod"/>
            </a:pPr>
            <a:r>
              <a:rPr lang="en-US" sz="2400" dirty="0">
                <a:latin typeface="Garamond" panose="02020404030301010803" pitchFamily="18" charset="0"/>
              </a:rPr>
              <a:t>Repeat computation (e.g. fit a model) for many subgroups of the data.</a:t>
            </a:r>
          </a:p>
          <a:p>
            <a:pPr marL="114300" indent="0">
              <a:buNone/>
            </a:pPr>
            <a:endParaRPr lang="en-US" sz="24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587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r>
              <a:rPr lang="en-US" sz="2400" dirty="0">
                <a:latin typeface="Garamond" panose="02020404030301010803" pitchFamily="18" charset="0"/>
              </a:rPr>
              <a:t>You may need to store big data in a data warehouse (local database or cloud).</a:t>
            </a:r>
          </a:p>
          <a:p>
            <a:endParaRPr lang="en-US" sz="2400" dirty="0">
              <a:latin typeface="Garamond" panose="02020404030301010803" pitchFamily="18" charset="0"/>
            </a:endParaRPr>
          </a:p>
          <a:p>
            <a:r>
              <a:rPr lang="en-US" sz="2400" dirty="0">
                <a:latin typeface="Garamond" panose="02020404030301010803" pitchFamily="18" charset="0"/>
              </a:rPr>
              <a:t>Then pass subsets of data from the warehouse to the local machine where the data are being analyzed.</a:t>
            </a:r>
          </a:p>
          <a:p>
            <a:endParaRPr lang="en-US" sz="2400" dirty="0">
              <a:latin typeface="Garamond" panose="02020404030301010803" pitchFamily="18" charset="0"/>
            </a:endParaRPr>
          </a:p>
          <a:p>
            <a:r>
              <a:rPr lang="en-US" sz="2400" dirty="0">
                <a:latin typeface="Garamond" panose="02020404030301010803" pitchFamily="18" charset="0"/>
              </a:rPr>
              <a:t>What are the right tools for analyzing big data?</a:t>
            </a:r>
          </a:p>
          <a:p>
            <a:pPr marL="114300" indent="0">
              <a:buNone/>
            </a:pPr>
            <a:endParaRPr lang="en-US" sz="24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796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a:t>
            </a: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2"/>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3"/>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4"/>
            <a:stretch>
              <a:fillRect/>
            </a:stretch>
          </p:blipFill>
          <p:spPr>
            <a:xfrm>
              <a:off x="0" y="4404367"/>
              <a:ext cx="1791638" cy="742916"/>
            </a:xfrm>
            <a:prstGeom prst="rect">
              <a:avLst/>
            </a:prstGeom>
          </p:spPr>
        </p:pic>
        <p:pic>
          <p:nvPicPr>
            <p:cNvPr id="23" name="Picture 22"/>
            <p:cNvPicPr>
              <a:picLocks noChangeAspect="1"/>
            </p:cNvPicPr>
            <p:nvPr/>
          </p:nvPicPr>
          <p:blipFill>
            <a:blip r:embed="rId5"/>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72B7A79-B8D5-4282-9EA6-00AE1B9E2D87}"/>
              </a:ext>
            </a:extLst>
          </p:cNvPr>
          <p:cNvPicPr>
            <a:picLocks noChangeAspect="1"/>
          </p:cNvPicPr>
          <p:nvPr/>
        </p:nvPicPr>
        <p:blipFill rotWithShape="1">
          <a:blip r:embed="rId6"/>
          <a:srcRect l="7955" t="9967"/>
          <a:stretch/>
        </p:blipFill>
        <p:spPr>
          <a:xfrm>
            <a:off x="2389909" y="688930"/>
            <a:ext cx="4817383" cy="3649490"/>
          </a:xfrm>
          <a:prstGeom prst="rect">
            <a:avLst/>
          </a:prstGeom>
        </p:spPr>
      </p:pic>
    </p:spTree>
    <p:extLst>
      <p:ext uri="{BB962C8B-B14F-4D97-AF65-F5344CB8AC3E}">
        <p14:creationId xmlns:p14="http://schemas.microsoft.com/office/powerpoint/2010/main" val="143809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674D-5A3B-D5C4-D60C-BFA0D4D0C459}"/>
              </a:ext>
            </a:extLst>
          </p:cNvPr>
          <p:cNvSpPr>
            <a:spLocks noGrp="1"/>
          </p:cNvSpPr>
          <p:nvPr>
            <p:ph type="title"/>
          </p:nvPr>
        </p:nvSpPr>
        <p:spPr>
          <a:xfrm>
            <a:off x="311700" y="257988"/>
            <a:ext cx="8520600" cy="572700"/>
          </a:xfrm>
        </p:spPr>
        <p:txBody>
          <a:bodyPr>
            <a:normAutofit fontScale="90000"/>
          </a:bodyPr>
          <a:lstStyle/>
          <a:p>
            <a:r>
              <a:rPr lang="en-US" dirty="0">
                <a:latin typeface="Garamond" panose="02020404030301010803" pitchFamily="18" charset="0"/>
              </a:rPr>
              <a:t>Analyzing Big Data</a:t>
            </a:r>
          </a:p>
        </p:txBody>
      </p:sp>
      <p:sp>
        <p:nvSpPr>
          <p:cNvPr id="3" name="Text Placeholder 2">
            <a:extLst>
              <a:ext uri="{FF2B5EF4-FFF2-40B4-BE49-F238E27FC236}">
                <a16:creationId xmlns:a16="http://schemas.microsoft.com/office/drawing/2014/main" id="{C8F3CA8C-EE93-9629-AB5E-561F92ECD63A}"/>
              </a:ext>
            </a:extLst>
          </p:cNvPr>
          <p:cNvSpPr>
            <a:spLocks noGrp="1"/>
          </p:cNvSpPr>
          <p:nvPr>
            <p:ph type="body" idx="1"/>
          </p:nvPr>
        </p:nvSpPr>
        <p:spPr>
          <a:xfrm>
            <a:off x="311700" y="773997"/>
            <a:ext cx="8520600" cy="3564424"/>
          </a:xfrm>
        </p:spPr>
        <p:txBody>
          <a:bodyPr>
            <a:normAutofit/>
          </a:bodyPr>
          <a:lstStyle/>
          <a:p>
            <a:endParaRPr lang="en-US" sz="2400" dirty="0">
              <a:latin typeface="Garamond" panose="02020404030301010803" pitchFamily="18" charset="0"/>
            </a:endParaRPr>
          </a:p>
          <a:p>
            <a:r>
              <a:rPr lang="en-US" sz="2400" dirty="0">
                <a:latin typeface="Garamond" panose="02020404030301010803" pitchFamily="18" charset="0"/>
              </a:rPr>
              <a:t>18 Best Open Source Tools for Big Data</a:t>
            </a:r>
          </a:p>
          <a:p>
            <a:pPr marL="114300" indent="0">
              <a:buNone/>
            </a:pPr>
            <a:endParaRPr lang="en-US" sz="2400" dirty="0">
              <a:latin typeface="Garamond" panose="02020404030301010803" pitchFamily="18" charset="0"/>
            </a:endParaRPr>
          </a:p>
          <a:p>
            <a:pPr marL="114300" indent="0">
              <a:buNone/>
            </a:pPr>
            <a:endParaRPr lang="en-US" sz="2400" dirty="0">
              <a:latin typeface="Garamond" panose="02020404030301010803" pitchFamily="18" charset="0"/>
            </a:endParaRPr>
          </a:p>
          <a:p>
            <a:pPr marL="114300" indent="0" algn="ctr">
              <a:buNone/>
            </a:pPr>
            <a:r>
              <a:rPr lang="en-US" sz="2300" dirty="0">
                <a:latin typeface="Garamond" panose="02020404030301010803" pitchFamily="18" charset="0"/>
                <a:hlinkClick r:id="rId2"/>
              </a:rPr>
              <a:t>https://www.datastackhub.com/top-tools/open-source-big-data-tools/</a:t>
            </a:r>
            <a:endParaRPr lang="en-US" sz="2300" dirty="0">
              <a:latin typeface="Garamond" panose="02020404030301010803" pitchFamily="18" charset="0"/>
            </a:endParaRPr>
          </a:p>
          <a:p>
            <a:pPr marL="114300" indent="0" algn="ctr">
              <a:buNone/>
            </a:pPr>
            <a:endParaRPr lang="en-US" sz="2300" dirty="0">
              <a:latin typeface="Garamond" panose="02020404030301010803" pitchFamily="18" charset="0"/>
            </a:endParaRPr>
          </a:p>
        </p:txBody>
      </p:sp>
      <p:grpSp>
        <p:nvGrpSpPr>
          <p:cNvPr id="19" name="Group 18"/>
          <p:cNvGrpSpPr/>
          <p:nvPr/>
        </p:nvGrpSpPr>
        <p:grpSpPr>
          <a:xfrm>
            <a:off x="0" y="4276457"/>
            <a:ext cx="9144000" cy="867043"/>
            <a:chOff x="0" y="4280240"/>
            <a:chExt cx="9144000" cy="867043"/>
          </a:xfrm>
        </p:grpSpPr>
        <p:pic>
          <p:nvPicPr>
            <p:cNvPr id="20" name="Google Shape;78;p3"/>
            <p:cNvPicPr preferRelativeResize="0"/>
            <p:nvPr/>
          </p:nvPicPr>
          <p:blipFill rotWithShape="1">
            <a:blip r:embed="rId3"/>
            <a:srcRect/>
            <a:stretch>
              <a:fillRect/>
            </a:stretch>
          </p:blipFill>
          <p:spPr>
            <a:xfrm>
              <a:off x="1439637" y="4280240"/>
              <a:ext cx="1014691" cy="225157"/>
            </a:xfrm>
            <a:prstGeom prst="rect">
              <a:avLst/>
            </a:prstGeom>
            <a:noFill/>
            <a:ln>
              <a:noFill/>
            </a:ln>
          </p:spPr>
        </p:pic>
        <p:pic>
          <p:nvPicPr>
            <p:cNvPr id="21" name="Picture 20" descr="SICSS Calabar 2024 Organizers"/>
            <p:cNvPicPr>
              <a:picLocks noChangeAspect="1"/>
            </p:cNvPicPr>
            <p:nvPr/>
          </p:nvPicPr>
          <p:blipFill>
            <a:blip r:embed="rId4"/>
            <a:stretch>
              <a:fillRect/>
            </a:stretch>
          </p:blipFill>
          <p:spPr>
            <a:xfrm>
              <a:off x="5585122" y="4419264"/>
              <a:ext cx="3558878" cy="724236"/>
            </a:xfrm>
            <a:prstGeom prst="rect">
              <a:avLst/>
            </a:prstGeom>
          </p:spPr>
        </p:pic>
        <p:pic>
          <p:nvPicPr>
            <p:cNvPr id="22" name="Picture 21" descr="SICSS Calabar 2024 logo"/>
            <p:cNvPicPr>
              <a:picLocks noChangeAspect="1"/>
            </p:cNvPicPr>
            <p:nvPr/>
          </p:nvPicPr>
          <p:blipFill>
            <a:blip r:embed="rId5"/>
            <a:stretch>
              <a:fillRect/>
            </a:stretch>
          </p:blipFill>
          <p:spPr>
            <a:xfrm>
              <a:off x="0" y="4404367"/>
              <a:ext cx="1791638" cy="742916"/>
            </a:xfrm>
            <a:prstGeom prst="rect">
              <a:avLst/>
            </a:prstGeom>
          </p:spPr>
        </p:pic>
        <p:pic>
          <p:nvPicPr>
            <p:cNvPr id="23" name="Picture 22"/>
            <p:cNvPicPr>
              <a:picLocks noChangeAspect="1"/>
            </p:cNvPicPr>
            <p:nvPr/>
          </p:nvPicPr>
          <p:blipFill>
            <a:blip r:embed="rId6"/>
            <a:stretch>
              <a:fillRect/>
            </a:stretch>
          </p:blipFill>
          <p:spPr>
            <a:xfrm>
              <a:off x="2297890" y="4511941"/>
              <a:ext cx="2979820" cy="539112"/>
            </a:xfrm>
            <a:prstGeom prst="rect">
              <a:avLst/>
            </a:prstGeom>
          </p:spPr>
        </p:pic>
        <p:cxnSp>
          <p:nvCxnSpPr>
            <p:cNvPr id="24" name="Straight Connector 23"/>
            <p:cNvCxnSpPr/>
            <p:nvPr/>
          </p:nvCxnSpPr>
          <p:spPr>
            <a:xfrm>
              <a:off x="0" y="4373285"/>
              <a:ext cx="9144000" cy="0"/>
            </a:xfrm>
            <a:prstGeom prst="line">
              <a:avLst/>
            </a:prstGeom>
            <a:ln w="19050">
              <a:solidFill>
                <a:srgbClr val="0172A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23180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7721</TotalTime>
  <Words>1397</Words>
  <Application>Microsoft Office PowerPoint</Application>
  <PresentationFormat>On-screen Show (16:9)</PresentationFormat>
  <Paragraphs>231</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Garamond</vt:lpstr>
      <vt:lpstr>Arial</vt:lpstr>
      <vt:lpstr>Lucida Console</vt:lpstr>
      <vt:lpstr>Cambria Math</vt:lpstr>
      <vt:lpstr>Simple Light</vt:lpstr>
      <vt:lpstr>PowerPoint Presentation</vt:lpstr>
      <vt:lpstr>About Me</vt:lpstr>
      <vt:lpstr>IDE and Packages for this Lecture</vt:lpstr>
      <vt:lpstr>What is Big Data?</vt:lpstr>
      <vt:lpstr>Why is Big Data Important?</vt:lpstr>
      <vt:lpstr>Analyzing Big Data - Steps</vt:lpstr>
      <vt:lpstr>Analyzing Big Data</vt:lpstr>
      <vt:lpstr>Analyzing Big Data</vt:lpstr>
      <vt:lpstr>Analyzing Big Data</vt:lpstr>
      <vt:lpstr>Analyzing Big Data – Suggestions</vt:lpstr>
      <vt:lpstr>PowerPoint Presentation</vt:lpstr>
      <vt:lpstr>Analyzing Big Data - Benchmarking</vt:lpstr>
      <vt:lpstr>PowerPoint Presentation</vt:lpstr>
      <vt:lpstr>Analyzing Big Data – Exploratory Data Analysis (EDA)</vt:lpstr>
      <vt:lpstr>Analyzing Big Data – Data Wrangling with `data.table` Package</vt:lpstr>
      <vt:lpstr>Analyzing Big Data</vt:lpstr>
      <vt:lpstr>Analyzing Big Data – Data Wrangling with `data.table` Package</vt:lpstr>
      <vt:lpstr>PowerPoint Presentation</vt:lpstr>
      <vt:lpstr>Analyzing Big Data – The `sparklyr` Package</vt:lpstr>
      <vt:lpstr>Analyzing Big Data – The `sparklyr` Package</vt:lpstr>
      <vt:lpstr>Analyzing Big Data – The `sparklyr` Package</vt:lpstr>
      <vt:lpstr>Analyzing Big Data – The `sparklyr` Package</vt:lpstr>
      <vt:lpstr>Analyzing Big Data – The `sparklyr` Package</vt:lpstr>
      <vt:lpstr>PowerPoint Presentation</vt:lpstr>
      <vt:lpstr>Visualizing Big Data – The `ggplot2` Package</vt:lpstr>
      <vt:lpstr>Visualizing Big Data – The `ggplot2` Package</vt:lpstr>
      <vt:lpstr>PowerPoint Presentation</vt:lpstr>
      <vt:lpstr>Modeling Big Data – Machine Learning (ML)</vt:lpstr>
      <vt:lpstr>Modeling Big Data – Machine Learning (ML)</vt:lpstr>
      <vt:lpstr>Machine Learning Algorithms</vt:lpstr>
      <vt:lpstr>Model Evaluation - Classification</vt:lpstr>
      <vt:lpstr>Model Evaluation - Classification</vt:lpstr>
      <vt:lpstr>Model Evaluation - Classification</vt:lpstr>
      <vt:lpstr>Model Evaluation – Regression </vt:lpstr>
      <vt:lpstr>Typical Machine Learning Pipeline</vt:lpstr>
      <vt:lpstr>Key Issues in ML</vt:lpstr>
      <vt:lpstr>Modeling Big Data – Machine Learning (ML)</vt:lpstr>
      <vt:lpstr>PowerPoint Presentation</vt:lpstr>
      <vt:lpstr>Big Data Modeling – Project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David</dc:creator>
  <cp:lastModifiedBy>APPIAH ELIJAH</cp:lastModifiedBy>
  <cp:revision>126</cp:revision>
  <dcterms:modified xsi:type="dcterms:W3CDTF">2024-09-25T23:58:11Z</dcterms:modified>
</cp:coreProperties>
</file>